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61" r:id="rId6"/>
    <p:sldId id="259" r:id="rId7"/>
    <p:sldId id="260" r:id="rId8"/>
    <p:sldId id="262" r:id="rId9"/>
    <p:sldId id="263" r:id="rId10"/>
    <p:sldId id="265" r:id="rId11"/>
    <p:sldId id="266" r:id="rId12"/>
    <p:sldId id="273" r:id="rId13"/>
    <p:sldId id="274" r:id="rId14"/>
    <p:sldId id="275" r:id="rId15"/>
    <p:sldId id="276" r:id="rId16"/>
    <p:sldId id="277" r:id="rId17"/>
    <p:sldId id="291" r:id="rId18"/>
    <p:sldId id="278" r:id="rId19"/>
    <p:sldId id="292" r:id="rId20"/>
    <p:sldId id="282" r:id="rId21"/>
    <p:sldId id="285" r:id="rId22"/>
    <p:sldId id="281" r:id="rId23"/>
    <p:sldId id="287" r:id="rId24"/>
    <p:sldId id="288" r:id="rId25"/>
    <p:sldId id="290" r:id="rId26"/>
    <p:sldId id="269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267" r:id="rId37"/>
    <p:sldId id="272" r:id="rId38"/>
    <p:sldId id="258" r:id="rId39"/>
    <p:sldId id="303" r:id="rId40"/>
    <p:sldId id="304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3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78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767914" y="1122363"/>
            <a:ext cx="7900086" cy="1958588"/>
          </a:xfrm>
        </p:spPr>
        <p:txBody>
          <a:bodyPr anchor="b"/>
          <a:lstStyle>
            <a:lvl1pPr algn="ctr">
              <a:defRPr sz="6000" b="1">
                <a:solidFill>
                  <a:srgbClr val="1343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 panose="00000500000000000000" pitchFamily="2" charset="-18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on" panose="00000500000000000000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Imię i nazwisko 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4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7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77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ton" panose="00000500000000000000" pitchFamily="2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ton" panose="00000500000000000000" pitchFamily="2" charset="-18"/>
              </a:defRPr>
            </a:lvl1pPr>
            <a:lvl2pPr>
              <a:defRPr>
                <a:latin typeface="Anton" panose="00000500000000000000" pitchFamily="2" charset="-18"/>
              </a:defRPr>
            </a:lvl2pPr>
            <a:lvl3pPr>
              <a:defRPr>
                <a:latin typeface="Anton" panose="00000500000000000000" pitchFamily="2" charset="-18"/>
              </a:defRPr>
            </a:lvl3pPr>
            <a:lvl4pPr>
              <a:defRPr>
                <a:latin typeface="Anton" panose="00000500000000000000" pitchFamily="2" charset="-18"/>
              </a:defRPr>
            </a:lvl4pPr>
            <a:lvl5pPr>
              <a:defRPr>
                <a:latin typeface="Anton" panose="00000500000000000000" pitchFamily="2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34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70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25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3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37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72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2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76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DC50-EB4C-42AF-B5C4-2F85EFA00BB3}" type="datetimeFigureOut">
              <a:rPr lang="pl-PL" smtClean="0"/>
              <a:t>2022-02-25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6A20-165E-4094-9075-49CF99452F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8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fr/" TargetMode="External"/><Relationship Id="rId13" Type="http://schemas.openxmlformats.org/officeDocument/2006/relationships/hyperlink" Target="https://afterimagia.pl/" TargetMode="External"/><Relationship Id="rId3" Type="http://schemas.openxmlformats.org/officeDocument/2006/relationships/hyperlink" Target="https://www.mp.pl/" TargetMode="External"/><Relationship Id="rId7" Type="http://schemas.openxmlformats.org/officeDocument/2006/relationships/hyperlink" Target="https://www.sciencephoto.com/" TargetMode="External"/><Relationship Id="rId12" Type="http://schemas.openxmlformats.org/officeDocument/2006/relationships/hyperlink" Target="https://cnx.org/" TargetMode="External"/><Relationship Id="rId2" Type="http://schemas.openxmlformats.org/officeDocument/2006/relationships/hyperlink" Target="https://www.mojeoczy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pe.gov.pl/" TargetMode="External"/><Relationship Id="rId11" Type="http://schemas.openxmlformats.org/officeDocument/2006/relationships/hyperlink" Target="https://geekweek.interia.pl/" TargetMode="External"/><Relationship Id="rId5" Type="http://schemas.openxmlformats.org/officeDocument/2006/relationships/hyperlink" Target="https://pl.depositphotos.com/" TargetMode="External"/><Relationship Id="rId10" Type="http://schemas.openxmlformats.org/officeDocument/2006/relationships/hyperlink" Target="http://www.cs.bgu.ac.il/~icbv071/LectureNotes/ICBV-Lecture-Notes-12-Sensing-2-The-Human-Eye-1SPP.pdf" TargetMode="External"/><Relationship Id="rId4" Type="http://schemas.openxmlformats.org/officeDocument/2006/relationships/hyperlink" Target="https://laserempooczach.pl/" TargetMode="External"/><Relationship Id="rId9" Type="http://schemas.openxmlformats.org/officeDocument/2006/relationships/hyperlink" Target="https://medialibrary.nei.nih.gov/" TargetMode="External"/><Relationship Id="rId14" Type="http://schemas.openxmlformats.org/officeDocument/2006/relationships/hyperlink" Target="https://mozok.clic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„Chemizm widzenia”</a:t>
            </a:r>
            <a:endParaRPr lang="pl-PL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 n. biol. Anna Borecka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" y="288926"/>
            <a:ext cx="6181725" cy="1225550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Aparat ochronny oka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16049"/>
            <a:ext cx="6276975" cy="463232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narząd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łzowy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składa się z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gruczołu łzowego, kanalików łzowych, woreczka łzowego i przewodu nosowo-łzowego.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Gruczoł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łzowy wytwarza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łzy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służące do zwilżania i zmywania rogówki i worka spojówkowego. Łzy uchodzą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przewodzikami odprowadzającymi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 worka spojówkowego i przy ruchach powiek spływają do jeziorka łzowego. Stąd kierowane są do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kanalików łzowych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uchodzących do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woreczka łzowego,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położonego w przyśrodkowej ścianie oczodołu. Woreczek przedłuża się w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przewód nosowo-łzowy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który uchodzi do przewodu nosowego dolnego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362072"/>
            <a:ext cx="4222150" cy="40624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" y="288926"/>
            <a:ext cx="6181725" cy="1225550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Aparat ruchowy oka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16049"/>
            <a:ext cx="6276975" cy="4632325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Aparat ruchowy gałki ocznej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stanowią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mięśnie gałki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ocznej:</a:t>
            </a:r>
            <a:endParaRPr lang="pl-P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mięśnie proste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górny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dolny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przyśrodkowy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boczny</a:t>
            </a:r>
          </a:p>
          <a:p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mięśnie skośne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górny</a:t>
            </a:r>
          </a:p>
          <a:p>
            <a:pPr lvl="1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dolny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mięsień oczodołowy (mięsień gładki, ma wpływ na położenie gałki ocznej w oczodole)</a:t>
            </a:r>
          </a:p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Unerwione są przez 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nerwy czaszkowe III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, IV i VI oraz część współczulną układu autonomicznego (mięsień oczodołowy).</a:t>
            </a:r>
          </a:p>
          <a:p>
            <a:pPr algn="just"/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04775"/>
            <a:ext cx="3276600" cy="33629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18" y="3570094"/>
            <a:ext cx="4099765" cy="31575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7225" y="285750"/>
            <a:ext cx="11306175" cy="5891213"/>
          </a:xfrm>
        </p:spPr>
        <p:txBody>
          <a:bodyPr/>
          <a:lstStyle/>
          <a:p>
            <a:endParaRPr lang="pl-PL" dirty="0"/>
          </a:p>
          <a:p>
            <a:pPr marL="0" indent="0">
              <a:buNone/>
            </a:pPr>
            <a:r>
              <a:rPr lang="pl-P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 powoduje, że człowiek widzi?</a:t>
            </a:r>
            <a:endParaRPr lang="pl-PL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siatkówce oka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występują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komórki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fotoreceptorowe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(silne światło, barwy) 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pręciki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(słabe światło)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Siatkówka pełni funkcje związane z: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przemianą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świetlnej w impuls nerwowy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integracją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informacji prowadzącej do procesu widzenia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26" y="238125"/>
            <a:ext cx="2761824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8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38325" y="814387"/>
            <a:ext cx="8385810" cy="39957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343275" y="4991070"/>
            <a:ext cx="5855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Fot. 1. </a:t>
            </a:r>
            <a:r>
              <a:rPr lang="pl-PL" sz="2000" b="1" i="1" dirty="0" smtClean="0"/>
              <a:t>Przekrój przez siatkówkę  </a:t>
            </a:r>
            <a:r>
              <a:rPr lang="pl-PL" sz="2000" b="1" dirty="0" smtClean="0"/>
              <a:t>(mikroskop świetlny)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0002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0575" y="1152524"/>
            <a:ext cx="4886325" cy="3343275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6564630" y="1152524"/>
            <a:ext cx="4244340" cy="342900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62175" y="488049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Fot. </a:t>
            </a:r>
            <a:r>
              <a:rPr lang="pl-PL" b="1" dirty="0" smtClean="0"/>
              <a:t>2. i 3.  </a:t>
            </a:r>
            <a:r>
              <a:rPr lang="pl-PL" b="1" i="1" dirty="0"/>
              <a:t>Przekrój przez siatkówkę  </a:t>
            </a:r>
            <a:r>
              <a:rPr lang="pl-PL" b="1" dirty="0"/>
              <a:t>(mikroskop </a:t>
            </a:r>
            <a:r>
              <a:rPr lang="pl-PL" b="1" dirty="0" smtClean="0"/>
              <a:t>skaningowy</a:t>
            </a:r>
            <a:r>
              <a:rPr lang="pl-PL" b="1" dirty="0" smtClean="0"/>
              <a:t>)</a:t>
            </a:r>
            <a:endParaRPr lang="pl-PL" b="1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461963" y="1614487"/>
            <a:ext cx="657224" cy="37147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-114071" y="200608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pręciki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9715501" y="2384941"/>
            <a:ext cx="1733549" cy="21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0997644" y="191452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250" y="619125"/>
            <a:ext cx="6200774" cy="452151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362324" y="52922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/>
              <a:t>    Fot</a:t>
            </a:r>
            <a:r>
              <a:rPr lang="pl-PL" b="1" dirty="0"/>
              <a:t>. </a:t>
            </a:r>
            <a:r>
              <a:rPr lang="pl-PL" b="1" dirty="0" smtClean="0"/>
              <a:t>4.  </a:t>
            </a:r>
            <a:r>
              <a:rPr lang="pl-PL" b="1" i="1" dirty="0"/>
              <a:t>Przekrój przez siatkówkę  </a:t>
            </a:r>
            <a:r>
              <a:rPr lang="pl-PL" b="1" dirty="0"/>
              <a:t>(mikroskop </a:t>
            </a:r>
            <a:r>
              <a:rPr lang="pl-PL" b="1" dirty="0" smtClean="0"/>
              <a:t>konfokalny)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818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https://afterimagia.pl/app/uploads/2017/02/010Precikiczope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04799"/>
            <a:ext cx="5127942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2752725" y="5954494"/>
            <a:ext cx="6580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Rys. 1. </a:t>
            </a:r>
            <a:r>
              <a:rPr lang="pl-PL" dirty="0"/>
              <a:t>Pręcik i </a:t>
            </a:r>
            <a:r>
              <a:rPr lang="pl-PL" dirty="0" smtClean="0"/>
              <a:t>czopek (na podstawie </a:t>
            </a:r>
            <a:r>
              <a:rPr lang="pl-PL" dirty="0" err="1"/>
              <a:t>Matthews</a:t>
            </a:r>
            <a:r>
              <a:rPr lang="pl-PL" dirty="0"/>
              <a:t> (2000) i </a:t>
            </a:r>
            <a:r>
              <a:rPr lang="pl-PL" dirty="0" err="1"/>
              <a:t>Nolte</a:t>
            </a:r>
            <a:r>
              <a:rPr lang="pl-PL" dirty="0"/>
              <a:t> (2011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51" y="835025"/>
            <a:ext cx="46291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Siatkówka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dziesięć warstw: czopki, pręciki (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komórki receptorowe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), komórki dwubiegunowe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zwojowe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poziome i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amakrynowe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(neurony).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początek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(głęboko):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nabłonek barwnikowy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koniec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komórki zwojowe schodzące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tarczy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nerwu wzrokowego (plamka ślepa)</a:t>
            </a:r>
          </a:p>
          <a:p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najwięcej czopków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plamka żółta (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dołek środkowy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), czopki: k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dwubiegunowe: k. zwojowe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9" y="79374"/>
            <a:ext cx="6707401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125" y="387350"/>
            <a:ext cx="60198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siatkówce odbywa się szereg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skomplikowanych procesów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fizycznych 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biochemicznych, przetwarzających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bodziec świetlny na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bodziec nerwowy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który przesyłany jest dalej do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korowych ośrodków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wzroku.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Najważniejsze w tym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procesie są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składniki światłoczułe zajmujące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zewnętrzną warstwę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siatkówki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mln czopków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mln  pręcików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Pręciki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znajdują się głównie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obwodzie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siatkówki, a w miarę zbliżania się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plamki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wzrasta liczba czopków tak, że 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obrębie dołka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środkowego znajdują się tylko same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390650"/>
            <a:ext cx="5044331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696075" y="4591824"/>
            <a:ext cx="50443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/>
              <a:t>Wyk. 1. Rozkład pręcików i czopków na siatkówce oka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662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00" y="5873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Fizyczne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podstawy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widzenia</a:t>
            </a: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światło może być postrzegane jako fala elektromagnetyczna (właściwości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falowe, związane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powstaniem obrazu na siatkówce) lub wiązka fotonów (właściwości kwantowe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związane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absorpcją przez światłoczułe barwniki).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3105150"/>
            <a:ext cx="10620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1103084"/>
            <a:ext cx="6324599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48451" y="1647825"/>
            <a:ext cx="5410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Liczba 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receptorów występujących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 narządach zmysłu człowieka: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wzrok zawiera ich ok. 2,5·10</a:t>
            </a:r>
            <a:r>
              <a:rPr lang="pl-P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węch – 4·10</a:t>
            </a:r>
            <a:r>
              <a:rPr lang="pl-P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dotyk – 2,5·10</a:t>
            </a:r>
            <a:r>
              <a:rPr lang="pl-P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smak – 1·10</a:t>
            </a:r>
            <a:r>
              <a:rPr lang="pl-PL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słuch –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2,5·10</a:t>
            </a:r>
            <a:r>
              <a:rPr lang="pl-P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895409"/>
            <a:ext cx="601027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Wyróżnia się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trzy typy czopków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z których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każdy ma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inną charakterystykę widmową,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czyli reaguje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światło z innego zakresu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długości fali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Czopki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typu L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fale najdłuższe, do ok. 564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kolor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czerwony (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czerwono-żółty),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Czopki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typu 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(Medium, fale średniej długości ok. 534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kolor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zielony,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zielonoczułe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Czopki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typu S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fale najkrótsze ok. 420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kolor niebieski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niebieskoczułe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3-5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Czopki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występują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nieregularnych skupiskach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a najmniej jest czopków niebieskich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Wrażliwość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daną długość fali zależy od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rodzaju barwnika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światłoczułego.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86025" y="234434"/>
            <a:ext cx="1734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1400174"/>
            <a:ext cx="507489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696076" y="4240767"/>
            <a:ext cx="868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Wyk. 2. </a:t>
            </a:r>
            <a:endParaRPr lang="pl-PL" sz="1600" b="1" dirty="0"/>
          </a:p>
        </p:txBody>
      </p:sp>
      <p:sp>
        <p:nvSpPr>
          <p:cNvPr id="6" name="Prostokąt 5"/>
          <p:cNvSpPr/>
          <p:nvPr/>
        </p:nvSpPr>
        <p:spPr>
          <a:xfrm>
            <a:off x="9315451" y="4637990"/>
            <a:ext cx="170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 </a:t>
            </a:r>
            <a:r>
              <a:rPr lang="pl-PL" sz="1400" dirty="0" err="1"/>
              <a:t>cones</a:t>
            </a:r>
            <a:r>
              <a:rPr lang="pl-PL" sz="1400" dirty="0"/>
              <a:t>- czopki</a:t>
            </a:r>
          </a:p>
          <a:p>
            <a:r>
              <a:rPr lang="pl-PL" sz="1400" dirty="0"/>
              <a:t>* rod- pręciki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79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0708"/>
            <a:ext cx="8181975" cy="540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3825" y="5135902"/>
            <a:ext cx="160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* </a:t>
            </a:r>
            <a:r>
              <a:rPr lang="pl-PL" dirty="0" err="1"/>
              <a:t>cones</a:t>
            </a:r>
            <a:r>
              <a:rPr lang="pl-PL" dirty="0"/>
              <a:t>- czopki</a:t>
            </a:r>
          </a:p>
          <a:p>
            <a:r>
              <a:rPr lang="pl-PL" dirty="0" smtClean="0"/>
              <a:t>* rod- pręciki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62400" y="490708"/>
            <a:ext cx="2362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Pręciki i czopki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01745" y="5449620"/>
            <a:ext cx="930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Wyk. </a:t>
            </a:r>
            <a:r>
              <a:rPr lang="pl-PL" dirty="0" smtClean="0"/>
              <a:t>3.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75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3449" y="692150"/>
            <a:ext cx="1102042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Punkt maksymalnej czułości czopków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występuje dla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fali 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długości 555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(kolor jasno-żółty). Przy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bardzo niskim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poziomie oświetlenia, gdy czopki przestają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już funkcjonować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działanie przejmują pręciki. Kolory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niebieskie stają się wtedy jaśniejsze w porównaniu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barwami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czerwonymi.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Zjawisko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to zostało odkryte w 1825 roku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przez czeskiego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fizjologa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Johanna Evangelista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Purkinje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jest od tego czasu zwane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zjawiskiem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Purkinjego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przesunięcie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Purkinjego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" oraz "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objaw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Purkinjego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”).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6500" y="139184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</a:p>
        </p:txBody>
      </p:sp>
    </p:spTree>
    <p:extLst>
      <p:ext uri="{BB962C8B-B14F-4D97-AF65-F5344CB8AC3E}">
        <p14:creationId xmlns:p14="http://schemas.microsoft.com/office/powerpoint/2010/main" val="30135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" y="288925"/>
            <a:ext cx="5410200" cy="100647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</a:t>
            </a: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PRĘCIKI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18745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Czynnością czopków jest widzenie kształtu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barw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przedmiotów w jasnym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oświetleniu, 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czynnością pręcików jest przystosowanie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oka do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słabego oświetlenia 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rozróżnianie zarysów przedmiotów.</a:t>
            </a:r>
          </a:p>
          <a:p>
            <a:pPr algn="just">
              <a:lnSpc>
                <a:spcPct val="10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Tak więc widzenie plamkowe pozwala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 dokładne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rozpoznanie szczegółów, kształtu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barwy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zaś widzenie obwodem siatkówki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daje orientację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przestrzeni.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" y="288925"/>
            <a:ext cx="5410200" cy="100647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 A PRĘCIKI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0075" y="1644650"/>
            <a:ext cx="10944226" cy="34036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Percepcja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czopkowa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zachodzi jedynie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przy dobrym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oświetleniu -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widzenie </a:t>
            </a:r>
            <a:r>
              <a:rPr lang="pl-PL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fotopowe</a:t>
            </a:r>
            <a:endParaRPr lang="pl-PL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Percepcja 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pręcików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zachodzi przy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słabym oświetleniu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widzenie </a:t>
            </a:r>
            <a:r>
              <a:rPr lang="pl-PL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skotopowe</a:t>
            </a:r>
            <a:endParaRPr lang="pl-PL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Widzenie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mezopowe</a:t>
            </a:r>
            <a:r>
              <a:rPr lang="pl-PL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jaśniej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tym czopki reagują intensywniej na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światło, a pręciki – coraz mniej. </a:t>
            </a:r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s://afterimagia.pl/app/uploads/2017/02/012Trzysystemywidzeniaskotopowymezotopowyifotopowy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6" y="415290"/>
            <a:ext cx="8437562" cy="51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1838326" y="5621893"/>
            <a:ext cx="85724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Wyk. 4. </a:t>
            </a:r>
            <a:r>
              <a:rPr lang="pl-PL" sz="1400" dirty="0"/>
              <a:t>Trzy systemy widzenia: </a:t>
            </a:r>
            <a:r>
              <a:rPr lang="pl-PL" sz="1400" dirty="0" err="1"/>
              <a:t>skotopowy</a:t>
            </a:r>
            <a:r>
              <a:rPr lang="pl-PL" sz="1400" dirty="0"/>
              <a:t>, </a:t>
            </a:r>
            <a:r>
              <a:rPr lang="pl-PL" sz="1400" dirty="0" err="1"/>
              <a:t>mezotopowy</a:t>
            </a:r>
            <a:r>
              <a:rPr lang="pl-PL" sz="1400" dirty="0"/>
              <a:t> i </a:t>
            </a:r>
            <a:r>
              <a:rPr lang="pl-PL" sz="1400" dirty="0" err="1"/>
              <a:t>fotopowy</a:t>
            </a:r>
            <a:r>
              <a:rPr lang="pl-PL" sz="1400" dirty="0"/>
              <a:t> z zaznaczoną aktywnością pręcików i czopków w odniesieniu do różnych wielkości oświetlenia sceny wizualnej; jasność jest wyrażona w liczbie kandeli na m</a:t>
            </a:r>
            <a:r>
              <a:rPr lang="pl-PL" sz="1400" baseline="30000" dirty="0"/>
              <a:t>2 </a:t>
            </a:r>
            <a:r>
              <a:rPr lang="pl-PL" sz="1400" dirty="0"/>
              <a:t>[cd/m</a:t>
            </a:r>
            <a:r>
              <a:rPr lang="pl-PL" sz="1400" baseline="30000" dirty="0"/>
              <a:t>2</a:t>
            </a:r>
            <a:r>
              <a:rPr lang="pl-PL" sz="1400" dirty="0"/>
              <a:t>]. </a:t>
            </a:r>
            <a:r>
              <a:rPr lang="pl-PL" sz="1400" dirty="0" smtClean="0"/>
              <a:t>Opracowanie </a:t>
            </a:r>
            <a:r>
              <a:rPr lang="pl-PL" sz="1400" dirty="0"/>
              <a:t>graficzne na podstawie Schubert (2006</a:t>
            </a:r>
            <a:r>
              <a:rPr lang="pl-PL" sz="1400" dirty="0" smtClean="0"/>
              <a:t>)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285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3450" y="635000"/>
            <a:ext cx="10515600" cy="4351338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Biochemia </a:t>
            </a: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widzenia </a:t>
            </a:r>
          </a:p>
          <a:p>
            <a:pPr marL="0" indent="0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Polega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zamianie energii świetlnej na ruch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atomów,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 następnie na sygnał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nerwowy.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7676" y="228600"/>
            <a:ext cx="5962650" cy="594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działają pręciki?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Specyficzna budowa komórki pręcikowej pozwala na pełnienie funkcji receptora i przekaźnika sygnału.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Błona komórkowa zawiera kationowo specyficzne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kanały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które w ciemności są otwarte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sodu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który wpływa do wnętrza komórki (pompa sodowo-potasowa).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Światło blokuje te kanały i napływ sodu – pojawia się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hiperpolaryzacja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błony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(staje się bardziej ujemna od wewnątrz). Ta wywołana światłem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hiperpolaryzacja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jest przekazywana dalej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jako sygnał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nerwowy </a:t>
            </a:r>
            <a:r>
              <a:rPr lang="pl-PL" sz="2400" dirty="0" smtClean="0"/>
              <a:t>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komórek dwubiegunowych.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579" y="466724"/>
            <a:ext cx="2310496" cy="509587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36" y="1828800"/>
            <a:ext cx="3072689" cy="2590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7675" y="228600"/>
            <a:ext cx="11449049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Jak działają pręciki?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pręcikach związkiem wrażliwym na światło jest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rodopsyna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 wpływem światła dochodzi do izomeryzacji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11-cis-retinalu do trans-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retinalu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Proces ten zmienia geometrię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retin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i dochodzi do przesunięć elektronowych w cząsteczce –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fotoliza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rodopsyny,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Trans-retinal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ulega redukcji do trans-retinolu </a:t>
            </a: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Trans-retinol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ulega utlenieniu i izomeryzacji w ciemności do 11-trans-retinalu </a:t>
            </a:r>
          </a:p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11-trans-retinal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przekształca się w 11-cis-retinal i łączy się z </a:t>
            </a:r>
            <a:r>
              <a:rPr lang="pl-P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opsyną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" y="228600"/>
            <a:ext cx="5162550" cy="245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Jak działają pręciki?</a:t>
            </a: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pręcikach związkiem wrażliwym na światło jest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rodopsyna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pl-P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53013" y="277682"/>
            <a:ext cx="611505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Światło</a:t>
            </a:r>
          </a:p>
          <a:p>
            <a:pPr algn="ctr"/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Rodopsyna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(11-cis-retinal +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Batorodopsyna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(trans-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Lumirodopsyna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Metarodopsyna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Metarodopsyna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II (aktywna)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Opsyna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trans-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7905750" y="1028700"/>
            <a:ext cx="409575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905750" y="1876425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7905749" y="2682804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7905748" y="3505200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7905747" y="4333875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7900980" y="5172075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0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4" y="2292350"/>
            <a:ext cx="11839575" cy="268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Ponad 70% wszystkich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informacji ze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świata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zewnętrznego pozyskiwanych jest przez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człowieka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pomocą narządu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wzroku.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" y="228599"/>
            <a:ext cx="4695825" cy="38004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Jak działają pręciki?</a:t>
            </a: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0" indent="0">
              <a:lnSpc>
                <a:spcPct val="170000"/>
              </a:lnSpc>
              <a:buNone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Rodopsyna pobudzona światłem (aktywna) aktywuje kaskadę prowadzącą do hydrolizy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cGMP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który utrzymywał kanały jonowe otwarte. Zmniejszenie stężenia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cGMP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zamyka kanały </a:t>
            </a: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jonowe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53013" y="277682"/>
            <a:ext cx="6115050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Światło</a:t>
            </a:r>
          </a:p>
          <a:p>
            <a:pPr algn="ctr"/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Hydroliza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cGMP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Zamknięcie kanałów jonowych 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Obniżenie stężenia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cytozolowego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wapnia 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Wzrost syntezy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cGMP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Otwarcie kanałów jonowych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 w ciemności </a:t>
            </a:r>
            <a:endParaRPr lang="pl-P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7905750" y="1028700"/>
            <a:ext cx="409575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7881917" y="2844729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7881916" y="3812558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7881915" y="4686300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7858103" y="5476875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7905741" y="1997004"/>
            <a:ext cx="409575" cy="4572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2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" y="228599"/>
            <a:ext cx="12125325" cy="633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Jak działają pręciki?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00000"/>
              </a:lnSpc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 widzenia ma charakter elektrochemiczny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Kiedy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siatkówce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komórki pręcikowe lub czopki zostają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pobudzone światłem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to chemiczna kompozycja pigmentu zmienia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się chwilowo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Powoduje to bardzo mały prąd elektryczny,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który przechodzi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mózgu poprzez włókna nerwowe.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Około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pręcików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jest połączonych z pojedynczym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włóknem nerwowym.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efekcie tego grupy pręcików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są wysoce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światłoczułe z powodu efektu sumowania się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stymulacji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drugiej strony, ostrość jest niska,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ponieważ mózg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 potrafi rozróżnić pojedynczych pręcików w grupie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warunkach widzenia wyłącznie pręcikowego otrzymuje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się raczej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zamazany obraz.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Pręciki nie rozróżniają kolorów,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 wrażliwość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pigmentu pręcika różni się dla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różnorodnych kolorów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widmowych.</a:t>
            </a:r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852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" y="228599"/>
            <a:ext cx="12125325" cy="63341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działają czopki?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 wcześniej powiedziano u człowieka w siatkówce występują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trzy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typy czopków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z których każdy ma inną charakterystykę widmową, czyli reaguje na światło z innego zakresu długości fali.</a:t>
            </a:r>
          </a:p>
          <a:p>
            <a:pPr algn="just">
              <a:lnSpc>
                <a:spcPct val="100000"/>
              </a:lnSpc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 typu L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fale najdłuższe, do ok. 564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kolor czerwony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(czerwono-żółty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pl-PL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barwnik </a:t>
            </a:r>
            <a:r>
              <a:rPr lang="pl-PL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porfirynopsyna</a:t>
            </a:r>
            <a:r>
              <a:rPr lang="pl-PL" sz="2400" dirty="0" smtClean="0"/>
              <a:t>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 typu 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(Medium, fale średniej długości ok. 534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kolor zielony, 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zielonoczułe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barwnik </a:t>
            </a:r>
            <a:r>
              <a:rPr lang="pl-P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jodopsyna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 typu S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fale najkrótsze ok. 420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kolor niebieski,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niebieskoczułe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3-5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%)- </a:t>
            </a:r>
            <a:r>
              <a:rPr lang="pl-PL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barwnik </a:t>
            </a:r>
            <a:r>
              <a:rPr lang="pl-PL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cyjanopsyna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Czopki występują w nieregularnych skupiskach, a najmniej jest czopków niebieskich. Wrażliwość na daną długość fali zależy od rodzaju barwnika światłoczułego.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42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5275"/>
            <a:ext cx="8299450" cy="59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11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47725"/>
            <a:ext cx="96964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09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500" y="266700"/>
            <a:ext cx="10782300" cy="5910263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Własności widzenia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Obraz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tworzony na siatkówce jest: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rzeczywisty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pomniejszony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odwrócony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34" y="3186110"/>
            <a:ext cx="10023441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2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125" y="203200"/>
            <a:ext cx="3848100" cy="1044575"/>
          </a:xfrm>
        </p:spPr>
        <p:txBody>
          <a:bodyPr>
            <a:normAutofit/>
          </a:bodyPr>
          <a:lstStyle/>
          <a:p>
            <a:r>
              <a:rPr lang="pl-PL" altLang="pl-P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Posterama"/>
                <a:cs typeface="Arial" panose="020B0604020202020204" pitchFamily="34" charset="0"/>
              </a:rPr>
              <a:t>Widzenie obuoczne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625" y="142557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Ocena trzeciego wymiaru, czyli głębi, odległości i proporcji jest możliwa dzięki widzeniu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obuocznemu człowieka.</a:t>
            </a:r>
          </a:p>
          <a:p>
            <a:r>
              <a:rPr lang="pl-PL" alt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Wyróżniamy </a:t>
            </a:r>
            <a:r>
              <a:rPr lang="pl-PL" altLang="pl-PL" b="1" u="sng" dirty="0">
                <a:latin typeface="Arial" panose="020B0604020202020204" pitchFamily="34" charset="0"/>
                <a:cs typeface="Arial" panose="020B0604020202020204" pitchFamily="34" charset="0"/>
              </a:rPr>
              <a:t>trzy stopnie widzenia obuocznego: jednoczesną percepcję, fuzję i stereopsję</a:t>
            </a:r>
            <a:r>
              <a:rPr lang="pl-PL" altLang="pl-PL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altLang="pl-PL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Jednoczesna percepcja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jest to zdolność spostrzegania jednocześnie dwóch różnych obrazów, z których każdy tworzy się na siatkówce jednego oka.</a:t>
            </a:r>
            <a:b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Fuzja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jest procesem ośrodkowym, pozwalającym na połączenie się ze sobą dwóch jednakowych obrazów siatkówkowych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obu oczu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 jeden.</a:t>
            </a:r>
            <a:b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Stereopsja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jest to możliwość spostrzegania trzeciego wymiaru dzięki fuzji dwóch obrazów padających na nieznacznie różne - niekorespondujące punkty siatkówek.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966912" y="133350"/>
            <a:ext cx="7896225" cy="8953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5311" y="238125"/>
            <a:ext cx="8181975" cy="58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zyskujemy dzięki widzeniu obuocznemu?</a:t>
            </a:r>
            <a:b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868100"/>
            <a:ext cx="1914525" cy="190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8" y="1149917"/>
            <a:ext cx="1752601" cy="15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4783134"/>
            <a:ext cx="3276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załka w prawo 6"/>
          <p:cNvSpPr/>
          <p:nvPr/>
        </p:nvSpPr>
        <p:spPr>
          <a:xfrm>
            <a:off x="771525" y="1258888"/>
            <a:ext cx="3790950" cy="12652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Percepcję głębi </a:t>
            </a:r>
          </a:p>
          <a:p>
            <a:pPr algn="ctr"/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>
            <a:off x="685800" y="2949091"/>
            <a:ext cx="4724400" cy="15525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Widzenie w 3D</a:t>
            </a:r>
            <a:endParaRPr lang="pl-P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857249" y="4846636"/>
            <a:ext cx="6353175" cy="155257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Ocenę odległości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2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2925" y="1368425"/>
            <a:ext cx="10515600" cy="4351338"/>
          </a:xfrm>
        </p:spPr>
        <p:txBody>
          <a:bodyPr>
            <a:normAutofit/>
          </a:bodyPr>
          <a:lstStyle/>
          <a:p>
            <a:r>
              <a:rPr lang="pl-PL" sz="2000" b="1" u="sng" dirty="0" smtClean="0"/>
              <a:t>Źródła </a:t>
            </a:r>
            <a:r>
              <a:rPr lang="pl-PL" sz="2000" b="1" u="sng" dirty="0" smtClean="0"/>
              <a:t>informacji</a:t>
            </a:r>
            <a:endParaRPr lang="pl-PL" sz="2000" b="1" u="sng" dirty="0" smtClean="0"/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 F.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Ganong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Fizjologia. Wydawnictwo Lekarskie PZWL, Warszawa 2017,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Władysław Traczyk. Fizjologia człowieka w zarysie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Wydawnictwo Lekarskie PZWL, Warszawa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2021,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Tomasz Brzozowski. Konturek Fizjologia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Człowieka.Udra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Urban &amp; Partner, Wrocław 2019.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32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2925" y="13684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u="sng" dirty="0" smtClean="0"/>
              <a:t>Źródła zdjęć:</a:t>
            </a:r>
          </a:p>
          <a:p>
            <a:pPr>
              <a:buFontTx/>
              <a:buChar char="-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://www.mojeoczy.pl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https://www.mp.pl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https://laserempooczach.pl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https://pl.depositphotos.com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zpe.gov.pl/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https://www.sciencephoto.com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https://www.pinterest.fr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https://medialibrary.nei.nih.gov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www.cs.bgu.ac.il/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https://geekweek.interia.pl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https://cnx.org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https://afterimagia.pl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https://mozok.click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/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199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Wprowadzenie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4550"/>
          </a:xfrm>
        </p:spPr>
        <p:txBody>
          <a:bodyPr/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Oczy są złożonym narządem zmysłu, który rozwinął się z prymitywnych, wrażliwych na światło plamek znajdujących się na zewnętrznej powierzchni ciała bezkręgowców.</a:t>
            </a: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Wewnątrz obudowy ochronnej każda gałka oczna zawiera warstwę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receptorów;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układ optyczny, służący do skupiania promieni świetlnych na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receptorach;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oraz układ włókien nerwowych przewodzących impulsy nerwowe od receptorów do mózgowia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425" y="2698750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2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775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Budowa oka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6300" y="2130425"/>
            <a:ext cx="10487025" cy="324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Oko składa się </a:t>
            </a:r>
            <a:r>
              <a:rPr lang="pl-PL" alt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z:</a:t>
            </a: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/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gałki </a:t>
            </a:r>
            <a:r>
              <a:rPr lang="pl-PL" altLang="pl-PL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ocznej, </a:t>
            </a:r>
            <a:endParaRPr lang="pl-PL" altLang="pl-PL" sz="2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/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nerwu </a:t>
            </a:r>
            <a:r>
              <a:rPr lang="pl-PL" altLang="pl-PL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wzrokowego,</a:t>
            </a:r>
            <a:endParaRPr lang="pl-PL" altLang="pl-PL" sz="2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/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narządów dodatkowych: </a:t>
            </a:r>
            <a:endParaRPr lang="pl-PL" altLang="pl-PL" sz="2400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- aparatu ochronnego </a:t>
            </a:r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gałki </a:t>
            </a:r>
            <a:r>
              <a:rPr lang="pl-PL" altLang="pl-PL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ocznej,</a:t>
            </a:r>
          </a:p>
          <a:p>
            <a:pPr marL="0" indent="0">
              <a:buNone/>
            </a:pPr>
            <a:r>
              <a:rPr lang="pl-PL" altLang="pl-PL" sz="2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- aparatu ruchowego.</a:t>
            </a:r>
            <a:endParaRPr lang="pl-PL" altLang="pl-PL" sz="2400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3850"/>
            <a:ext cx="5938838" cy="33281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81775" y="914399"/>
            <a:ext cx="52101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Gałka oczna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bulbus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oculi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) ma kształt kuli o średnicy około 23.5mm (w przypadku oka prawidłowego). Na zewnątrz gałki ocznej znajduje się ściana składająca się z trzech warstw: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twardówki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przechodzącej ku przodowi w rogówkę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naczyniówki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przechodzącej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ku przodowi w ciało rzęskowe i tęczówkę.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siatkówki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receptorowej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która przechodzi ku przodowi 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siatkówkę niereceptorową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pokrywającą ciało rzęskowe i wewnętrzną powierzchnię tęczówki. 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1033462"/>
            <a:ext cx="5761472" cy="39957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581774" y="33272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Gałka </a:t>
            </a:r>
            <a:r>
              <a:rPr lang="pl-PL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oczna</a:t>
            </a:r>
            <a:endParaRPr lang="pl-P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715124" y="983395"/>
            <a:ext cx="5210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Wnętrze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gałki ocznej wypełnia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szkliste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W części przedniej gałki ocznej znajduje się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soczewka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Między soczewką a tęczówką znajduje się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tylna komora oka,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natomiast między soczewką a rogówką -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przednia komora oka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Błona włóknista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 składa się z części przedniej -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rogówki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i tylnej - </a:t>
            </a:r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twardówki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1033462"/>
            <a:ext cx="5761472" cy="39957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756690" y="230801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cd. Gałka oczna</a:t>
            </a:r>
            <a:endParaRPr lang="pl-PL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9150" y="128588"/>
            <a:ext cx="3648075" cy="1325563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Nerw wzrokowy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58900"/>
            <a:ext cx="7048500" cy="417512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Nerw wzrokowy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rozpoczyna się w komórkach zwojowych siatkówki. W siatkówce układają się kolejno jeden za drugim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trzy neurony: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zewnętrzny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środkowy i wewnętrzny.</a:t>
            </a:r>
          </a:p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Neuron zewnętrzny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tworzy komórki zmysłowe, czyli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czopki i pręciki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Neuron środkowy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tworzy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komórki dwubiegunowe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zaś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neuron wewnętrzny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komórki zwojowe wielobiegunowe.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Neuryty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tych komórek wielobiegunowych wytwarzają w siatkówce oka warstwę włókien nerwowych, które na tarczy nerwu wzrokowego łączą się 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nerw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wzrokowy. Dalej, po wyjściu z gałki ocznej, nerw ten kieruje się w stronę mózgowia.</a:t>
            </a:r>
          </a:p>
          <a:p>
            <a:pPr marL="0" indent="0">
              <a:buNone/>
            </a:pPr>
            <a:endParaRPr lang="pl-PL" altLang="pl-PL" dirty="0">
              <a:latin typeface="Century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60" y="128588"/>
            <a:ext cx="4023328" cy="21478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50" y="146051"/>
            <a:ext cx="6181725" cy="1225550"/>
          </a:xfrm>
        </p:spPr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Aparat ochronny oka</a:t>
            </a:r>
            <a:endParaRPr lang="pl-PL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325" y="1244599"/>
            <a:ext cx="8410575" cy="4632325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narządów 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ochronnych oka zalicza się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pl-P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powieki</a:t>
            </a:r>
            <a:r>
              <a:rPr lang="pl-PL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które są ruchomymi fałdami, od przodu przykrywają i chronią gałkę oczną. W obu powiekach, górnej i dolnej, 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odróżnia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się powierzchnię przednią pokrytą skórną oraz powierzchnię tylną pokrytą spojówką. Obydwie powierzchnie łączą się na brzegu wolnym powieki, który ogranicza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szparę powiek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kolei obie powieki zbiegają się tworząc kąt boczny i przyśrodkowy oka. W rejonie kąta przyśrodkowego znajduje się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jeziorko łzowe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. Każda z powiek na krawędzi przedniej brzegu wolnego ma </a:t>
            </a:r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rzęsy.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l-P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spojówka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to delikatna błona śluzowa, wyściela ona tylną powierzchnię powiek i przednią powierzchnię gałki ocznej aż do rąbka rogówki. Przejście spojówki powiek w spojówkę gałki ocznej nazywa się </a:t>
            </a:r>
            <a:r>
              <a:rPr lang="pl-PL" sz="2600" b="1" dirty="0">
                <a:latin typeface="Arial" panose="020B0604020202020204" pitchFamily="34" charset="0"/>
                <a:cs typeface="Arial" panose="020B0604020202020204" pitchFamily="34" charset="0"/>
              </a:rPr>
              <a:t>sklepieniem spojówki górnym i dolnym.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Powierzchnie wysłane przez spojówkę tworzą worek spojówkowy</a:t>
            </a:r>
            <a:r>
              <a:rPr lang="pl-P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366837"/>
            <a:ext cx="3086100" cy="37433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1763</Words>
  <Application>Microsoft Office PowerPoint</Application>
  <PresentationFormat>Niestandardowy</PresentationFormat>
  <Paragraphs>209</Paragraphs>
  <Slides>40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Motyw pakietu Office</vt:lpstr>
      <vt:lpstr>„Chemizm widzenia”</vt:lpstr>
      <vt:lpstr>Prezentacja programu PowerPoint</vt:lpstr>
      <vt:lpstr>Prezentacja programu PowerPoint</vt:lpstr>
      <vt:lpstr>Wprowadzenie</vt:lpstr>
      <vt:lpstr>Budowa oka</vt:lpstr>
      <vt:lpstr>Prezentacja programu PowerPoint</vt:lpstr>
      <vt:lpstr>Prezentacja programu PowerPoint</vt:lpstr>
      <vt:lpstr>Nerw wzrokowy</vt:lpstr>
      <vt:lpstr>Aparat ochronny oka</vt:lpstr>
      <vt:lpstr>cd. Aparat ochronny oka</vt:lpstr>
      <vt:lpstr>Aparat ruchowy oka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CZOPKI A PRĘCIKI</vt:lpstr>
      <vt:lpstr>CZOPKI A PRĘCIKI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Widzenie obuoczne</vt:lpstr>
      <vt:lpstr>Prezentacja programu PowerPoint</vt:lpstr>
      <vt:lpstr>Bibliografia</vt:lpstr>
      <vt:lpstr>Bibliografia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Anna Borecka</cp:lastModifiedBy>
  <cp:revision>41</cp:revision>
  <dcterms:created xsi:type="dcterms:W3CDTF">2022-01-20T10:11:07Z</dcterms:created>
  <dcterms:modified xsi:type="dcterms:W3CDTF">2022-02-25T13:40:48Z</dcterms:modified>
</cp:coreProperties>
</file>