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301" r:id="rId4"/>
    <p:sldId id="287" r:id="rId5"/>
    <p:sldId id="288" r:id="rId6"/>
    <p:sldId id="286" r:id="rId7"/>
    <p:sldId id="319" r:id="rId8"/>
    <p:sldId id="295" r:id="rId9"/>
    <p:sldId id="296" r:id="rId10"/>
    <p:sldId id="297" r:id="rId11"/>
    <p:sldId id="298" r:id="rId12"/>
    <p:sldId id="308" r:id="rId13"/>
    <p:sldId id="313" r:id="rId14"/>
    <p:sldId id="294" r:id="rId15"/>
    <p:sldId id="304" r:id="rId16"/>
    <p:sldId id="305" r:id="rId17"/>
    <p:sldId id="315" r:id="rId18"/>
    <p:sldId id="307" r:id="rId19"/>
    <p:sldId id="321" r:id="rId20"/>
    <p:sldId id="320" r:id="rId21"/>
    <p:sldId id="318" r:id="rId22"/>
    <p:sldId id="312" r:id="rId23"/>
    <p:sldId id="300"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BEB35-4C74-457E-88E6-819C62E692B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650C85E8-5B5D-49E9-98F6-410CBFCE51D8}">
      <dgm:prSet phldrT="[Tekst]"/>
      <dgm:spPr/>
      <dgm:t>
        <a:bodyPr/>
        <a:lstStyle/>
        <a:p>
          <a:pPr algn="ctr"/>
          <a:r>
            <a:rPr lang="pl-PL" dirty="0"/>
            <a:t>BODZIEC</a:t>
          </a:r>
        </a:p>
      </dgm:t>
    </dgm:pt>
    <dgm:pt modelId="{0FB25DB8-FC63-4D65-A335-30BE8FF7C1FE}" type="parTrans" cxnId="{7373B474-68AA-4E1C-A581-4F76E8D15FC8}">
      <dgm:prSet/>
      <dgm:spPr/>
      <dgm:t>
        <a:bodyPr/>
        <a:lstStyle/>
        <a:p>
          <a:pPr algn="ctr"/>
          <a:endParaRPr lang="pl-PL"/>
        </a:p>
      </dgm:t>
    </dgm:pt>
    <dgm:pt modelId="{FC10D9A2-566C-4DB1-AC94-C9C6D3B4563B}" type="sibTrans" cxnId="{7373B474-68AA-4E1C-A581-4F76E8D15FC8}">
      <dgm:prSet/>
      <dgm:spPr/>
      <dgm:t>
        <a:bodyPr/>
        <a:lstStyle/>
        <a:p>
          <a:pPr algn="ctr"/>
          <a:endParaRPr lang="pl-PL"/>
        </a:p>
      </dgm:t>
    </dgm:pt>
    <dgm:pt modelId="{BAA996ED-7F6F-415F-AB1F-50DA4B75D108}">
      <dgm:prSet phldrT="[Tekst]"/>
      <dgm:spPr/>
      <dgm:t>
        <a:bodyPr/>
        <a:lstStyle/>
        <a:p>
          <a:pPr algn="ctr"/>
          <a:r>
            <a:rPr lang="pl-PL" dirty="0"/>
            <a:t>RECEPTOR</a:t>
          </a:r>
        </a:p>
        <a:p>
          <a:pPr algn="ctr"/>
          <a:r>
            <a:rPr lang="pl-PL" dirty="0"/>
            <a:t>NARZĄD ZMYSŁU</a:t>
          </a:r>
        </a:p>
      </dgm:t>
    </dgm:pt>
    <dgm:pt modelId="{4AE70803-A91E-4CD6-81B3-5B8E9609E741}" type="parTrans" cxnId="{AFC97F14-87B2-447A-ADAA-1D6BD8D550D8}">
      <dgm:prSet/>
      <dgm:spPr/>
      <dgm:t>
        <a:bodyPr/>
        <a:lstStyle/>
        <a:p>
          <a:pPr algn="ctr"/>
          <a:endParaRPr lang="pl-PL"/>
        </a:p>
      </dgm:t>
    </dgm:pt>
    <dgm:pt modelId="{BE67DC23-0A1D-4A73-9A88-D18638E8424E}" type="sibTrans" cxnId="{AFC97F14-87B2-447A-ADAA-1D6BD8D550D8}">
      <dgm:prSet/>
      <dgm:spPr/>
      <dgm:t>
        <a:bodyPr/>
        <a:lstStyle/>
        <a:p>
          <a:pPr algn="ctr"/>
          <a:endParaRPr lang="pl-PL"/>
        </a:p>
      </dgm:t>
    </dgm:pt>
    <dgm:pt modelId="{908735E1-9687-4C29-9EA9-92B5D250F967}">
      <dgm:prSet phldrT="[Tekst]"/>
      <dgm:spPr/>
      <dgm:t>
        <a:bodyPr/>
        <a:lstStyle/>
        <a:p>
          <a:pPr algn="ctr"/>
          <a:r>
            <a:rPr lang="pl-PL" dirty="0"/>
            <a:t>SZLAKI NERWOWE</a:t>
          </a:r>
        </a:p>
      </dgm:t>
    </dgm:pt>
    <dgm:pt modelId="{8F555BCD-11C8-4A63-BAF7-D16C6164CAC5}" type="parTrans" cxnId="{5E5870FF-96B8-4448-BB99-CFF1975B9EF1}">
      <dgm:prSet/>
      <dgm:spPr/>
      <dgm:t>
        <a:bodyPr/>
        <a:lstStyle/>
        <a:p>
          <a:pPr algn="ctr"/>
          <a:endParaRPr lang="pl-PL"/>
        </a:p>
      </dgm:t>
    </dgm:pt>
    <dgm:pt modelId="{A5A1E999-12A4-45A8-8ADF-2E129D528A31}" type="sibTrans" cxnId="{5E5870FF-96B8-4448-BB99-CFF1975B9EF1}">
      <dgm:prSet/>
      <dgm:spPr/>
      <dgm:t>
        <a:bodyPr/>
        <a:lstStyle/>
        <a:p>
          <a:pPr algn="ctr"/>
          <a:endParaRPr lang="pl-PL"/>
        </a:p>
      </dgm:t>
    </dgm:pt>
    <dgm:pt modelId="{6028B874-C511-4D8A-9973-483E5D20D5DA}">
      <dgm:prSet phldrT="[Tekst]"/>
      <dgm:spPr/>
      <dgm:t>
        <a:bodyPr/>
        <a:lstStyle/>
        <a:p>
          <a:pPr algn="ctr"/>
          <a:r>
            <a:rPr lang="pl-PL" dirty="0"/>
            <a:t>MÓZG</a:t>
          </a:r>
        </a:p>
      </dgm:t>
    </dgm:pt>
    <dgm:pt modelId="{569E87FB-3761-4017-83B4-43A0B16E394F}" type="parTrans" cxnId="{027E5C4A-BB2B-458F-9DFD-DDD8E394AC89}">
      <dgm:prSet/>
      <dgm:spPr/>
      <dgm:t>
        <a:bodyPr/>
        <a:lstStyle/>
        <a:p>
          <a:pPr algn="ctr"/>
          <a:endParaRPr lang="pl-PL"/>
        </a:p>
      </dgm:t>
    </dgm:pt>
    <dgm:pt modelId="{1D9004DF-67B5-43BB-A206-164001233403}" type="sibTrans" cxnId="{027E5C4A-BB2B-458F-9DFD-DDD8E394AC89}">
      <dgm:prSet/>
      <dgm:spPr/>
      <dgm:t>
        <a:bodyPr/>
        <a:lstStyle/>
        <a:p>
          <a:pPr algn="ctr"/>
          <a:endParaRPr lang="pl-PL"/>
        </a:p>
      </dgm:t>
    </dgm:pt>
    <dgm:pt modelId="{B7D2A677-1730-4808-BA04-4D0C298F3503}">
      <dgm:prSet phldrT="[Tekst]"/>
      <dgm:spPr/>
      <dgm:t>
        <a:bodyPr/>
        <a:lstStyle/>
        <a:p>
          <a:pPr algn="ctr"/>
          <a:r>
            <a:rPr lang="pl-PL"/>
            <a:t>WRAŻENIE </a:t>
          </a:r>
          <a:r>
            <a:rPr lang="pl-PL" dirty="0"/>
            <a:t>ZMYSŁOWE</a:t>
          </a:r>
        </a:p>
      </dgm:t>
    </dgm:pt>
    <dgm:pt modelId="{A95E437D-2F3E-4F92-828C-A5CA9A9EF59B}" type="parTrans" cxnId="{9806EC62-029D-4416-9465-DC0583F92552}">
      <dgm:prSet/>
      <dgm:spPr/>
      <dgm:t>
        <a:bodyPr/>
        <a:lstStyle/>
        <a:p>
          <a:pPr algn="ctr"/>
          <a:endParaRPr lang="pl-PL"/>
        </a:p>
      </dgm:t>
    </dgm:pt>
    <dgm:pt modelId="{051107D9-F897-4510-81DB-54A33DC926FE}" type="sibTrans" cxnId="{9806EC62-029D-4416-9465-DC0583F92552}">
      <dgm:prSet/>
      <dgm:spPr/>
      <dgm:t>
        <a:bodyPr/>
        <a:lstStyle/>
        <a:p>
          <a:pPr algn="ctr"/>
          <a:endParaRPr lang="pl-PL"/>
        </a:p>
      </dgm:t>
    </dgm:pt>
    <dgm:pt modelId="{735888C1-4C90-4722-A9A4-423F8A42794D}" type="pres">
      <dgm:prSet presAssocID="{CABBEB35-4C74-457E-88E6-819C62E692B1}" presName="CompostProcess" presStyleCnt="0">
        <dgm:presLayoutVars>
          <dgm:dir/>
          <dgm:resizeHandles val="exact"/>
        </dgm:presLayoutVars>
      </dgm:prSet>
      <dgm:spPr/>
    </dgm:pt>
    <dgm:pt modelId="{773B4287-D67E-49AA-B213-E110B91D301C}" type="pres">
      <dgm:prSet presAssocID="{CABBEB35-4C74-457E-88E6-819C62E692B1}" presName="arrow" presStyleLbl="bgShp" presStyleIdx="0" presStyleCnt="1"/>
      <dgm:spPr/>
    </dgm:pt>
    <dgm:pt modelId="{81BC12DB-FA4E-481F-BA2F-9E64E886782F}" type="pres">
      <dgm:prSet presAssocID="{CABBEB35-4C74-457E-88E6-819C62E692B1}" presName="linearProcess" presStyleCnt="0"/>
      <dgm:spPr/>
    </dgm:pt>
    <dgm:pt modelId="{11251B11-3E68-47BB-883B-2C89761A4B73}" type="pres">
      <dgm:prSet presAssocID="{650C85E8-5B5D-49E9-98F6-410CBFCE51D8}" presName="textNode" presStyleLbl="node1" presStyleIdx="0" presStyleCnt="5">
        <dgm:presLayoutVars>
          <dgm:bulletEnabled val="1"/>
        </dgm:presLayoutVars>
      </dgm:prSet>
      <dgm:spPr/>
    </dgm:pt>
    <dgm:pt modelId="{2E273E0E-42E8-4A06-98E2-6C1250C9446C}" type="pres">
      <dgm:prSet presAssocID="{FC10D9A2-566C-4DB1-AC94-C9C6D3B4563B}" presName="sibTrans" presStyleCnt="0"/>
      <dgm:spPr/>
    </dgm:pt>
    <dgm:pt modelId="{6524565E-5AC3-4D73-97ED-3F93049E0FD1}" type="pres">
      <dgm:prSet presAssocID="{BAA996ED-7F6F-415F-AB1F-50DA4B75D108}" presName="textNode" presStyleLbl="node1" presStyleIdx="1" presStyleCnt="5">
        <dgm:presLayoutVars>
          <dgm:bulletEnabled val="1"/>
        </dgm:presLayoutVars>
      </dgm:prSet>
      <dgm:spPr/>
    </dgm:pt>
    <dgm:pt modelId="{A5D209FF-B1B1-4A5F-B9B5-389163DC344C}" type="pres">
      <dgm:prSet presAssocID="{BE67DC23-0A1D-4A73-9A88-D18638E8424E}" presName="sibTrans" presStyleCnt="0"/>
      <dgm:spPr/>
    </dgm:pt>
    <dgm:pt modelId="{D8768D76-7DAD-4C30-9A5A-D18E2507D145}" type="pres">
      <dgm:prSet presAssocID="{908735E1-9687-4C29-9EA9-92B5D250F967}" presName="textNode" presStyleLbl="node1" presStyleIdx="2" presStyleCnt="5">
        <dgm:presLayoutVars>
          <dgm:bulletEnabled val="1"/>
        </dgm:presLayoutVars>
      </dgm:prSet>
      <dgm:spPr/>
    </dgm:pt>
    <dgm:pt modelId="{D4AE893E-6A1F-41C0-99CB-2B18821FC3E9}" type="pres">
      <dgm:prSet presAssocID="{A5A1E999-12A4-45A8-8ADF-2E129D528A31}" presName="sibTrans" presStyleCnt="0"/>
      <dgm:spPr/>
    </dgm:pt>
    <dgm:pt modelId="{D600CC47-32A7-4248-ACB4-5824EE155E78}" type="pres">
      <dgm:prSet presAssocID="{6028B874-C511-4D8A-9973-483E5D20D5DA}" presName="textNode" presStyleLbl="node1" presStyleIdx="3" presStyleCnt="5">
        <dgm:presLayoutVars>
          <dgm:bulletEnabled val="1"/>
        </dgm:presLayoutVars>
      </dgm:prSet>
      <dgm:spPr/>
    </dgm:pt>
    <dgm:pt modelId="{1FDF7440-7970-43D2-8D48-F850C2B97A65}" type="pres">
      <dgm:prSet presAssocID="{1D9004DF-67B5-43BB-A206-164001233403}" presName="sibTrans" presStyleCnt="0"/>
      <dgm:spPr/>
    </dgm:pt>
    <dgm:pt modelId="{FF389CFD-2E6B-4018-A1D0-F57AC3583E80}" type="pres">
      <dgm:prSet presAssocID="{B7D2A677-1730-4808-BA04-4D0C298F3503}" presName="textNode" presStyleLbl="node1" presStyleIdx="4" presStyleCnt="5">
        <dgm:presLayoutVars>
          <dgm:bulletEnabled val="1"/>
        </dgm:presLayoutVars>
      </dgm:prSet>
      <dgm:spPr/>
    </dgm:pt>
  </dgm:ptLst>
  <dgm:cxnLst>
    <dgm:cxn modelId="{AFC97F14-87B2-447A-ADAA-1D6BD8D550D8}" srcId="{CABBEB35-4C74-457E-88E6-819C62E692B1}" destId="{BAA996ED-7F6F-415F-AB1F-50DA4B75D108}" srcOrd="1" destOrd="0" parTransId="{4AE70803-A91E-4CD6-81B3-5B8E9609E741}" sibTransId="{BE67DC23-0A1D-4A73-9A88-D18638E8424E}"/>
    <dgm:cxn modelId="{9806EC62-029D-4416-9465-DC0583F92552}" srcId="{CABBEB35-4C74-457E-88E6-819C62E692B1}" destId="{B7D2A677-1730-4808-BA04-4D0C298F3503}" srcOrd="4" destOrd="0" parTransId="{A95E437D-2F3E-4F92-828C-A5CA9A9EF59B}" sibTransId="{051107D9-F897-4510-81DB-54A33DC926FE}"/>
    <dgm:cxn modelId="{027E5C4A-BB2B-458F-9DFD-DDD8E394AC89}" srcId="{CABBEB35-4C74-457E-88E6-819C62E692B1}" destId="{6028B874-C511-4D8A-9973-483E5D20D5DA}" srcOrd="3" destOrd="0" parTransId="{569E87FB-3761-4017-83B4-43A0B16E394F}" sibTransId="{1D9004DF-67B5-43BB-A206-164001233403}"/>
    <dgm:cxn modelId="{B545A152-781A-4376-A965-E1C9FCBBBECA}" type="presOf" srcId="{6028B874-C511-4D8A-9973-483E5D20D5DA}" destId="{D600CC47-32A7-4248-ACB4-5824EE155E78}" srcOrd="0" destOrd="0" presId="urn:microsoft.com/office/officeart/2005/8/layout/hProcess9"/>
    <dgm:cxn modelId="{7373B474-68AA-4E1C-A581-4F76E8D15FC8}" srcId="{CABBEB35-4C74-457E-88E6-819C62E692B1}" destId="{650C85E8-5B5D-49E9-98F6-410CBFCE51D8}" srcOrd="0" destOrd="0" parTransId="{0FB25DB8-FC63-4D65-A335-30BE8FF7C1FE}" sibTransId="{FC10D9A2-566C-4DB1-AC94-C9C6D3B4563B}"/>
    <dgm:cxn modelId="{17D69799-BB95-4C6E-AC77-8AD3A0F6F13B}" type="presOf" srcId="{B7D2A677-1730-4808-BA04-4D0C298F3503}" destId="{FF389CFD-2E6B-4018-A1D0-F57AC3583E80}" srcOrd="0" destOrd="0" presId="urn:microsoft.com/office/officeart/2005/8/layout/hProcess9"/>
    <dgm:cxn modelId="{6BA234AB-BA23-46C5-839C-B624E837DADC}" type="presOf" srcId="{908735E1-9687-4C29-9EA9-92B5D250F967}" destId="{D8768D76-7DAD-4C30-9A5A-D18E2507D145}" srcOrd="0" destOrd="0" presId="urn:microsoft.com/office/officeart/2005/8/layout/hProcess9"/>
    <dgm:cxn modelId="{131405B2-1ABD-4EE6-BA76-A5258E66CB15}" type="presOf" srcId="{BAA996ED-7F6F-415F-AB1F-50DA4B75D108}" destId="{6524565E-5AC3-4D73-97ED-3F93049E0FD1}" srcOrd="0" destOrd="0" presId="urn:microsoft.com/office/officeart/2005/8/layout/hProcess9"/>
    <dgm:cxn modelId="{31F0E1C5-72B2-4068-B696-F1748C1C0C8A}" type="presOf" srcId="{CABBEB35-4C74-457E-88E6-819C62E692B1}" destId="{735888C1-4C90-4722-A9A4-423F8A42794D}" srcOrd="0" destOrd="0" presId="urn:microsoft.com/office/officeart/2005/8/layout/hProcess9"/>
    <dgm:cxn modelId="{79473ACD-8E15-4736-803F-CB6809075B11}" type="presOf" srcId="{650C85E8-5B5D-49E9-98F6-410CBFCE51D8}" destId="{11251B11-3E68-47BB-883B-2C89761A4B73}" srcOrd="0" destOrd="0" presId="urn:microsoft.com/office/officeart/2005/8/layout/hProcess9"/>
    <dgm:cxn modelId="{5E5870FF-96B8-4448-BB99-CFF1975B9EF1}" srcId="{CABBEB35-4C74-457E-88E6-819C62E692B1}" destId="{908735E1-9687-4C29-9EA9-92B5D250F967}" srcOrd="2" destOrd="0" parTransId="{8F555BCD-11C8-4A63-BAF7-D16C6164CAC5}" sibTransId="{A5A1E999-12A4-45A8-8ADF-2E129D528A31}"/>
    <dgm:cxn modelId="{DE69C05C-6C3C-4940-8F67-30820083BA6A}" type="presParOf" srcId="{735888C1-4C90-4722-A9A4-423F8A42794D}" destId="{773B4287-D67E-49AA-B213-E110B91D301C}" srcOrd="0" destOrd="0" presId="urn:microsoft.com/office/officeart/2005/8/layout/hProcess9"/>
    <dgm:cxn modelId="{A4F51B3E-1EDB-40B0-B43F-58A4963B8970}" type="presParOf" srcId="{735888C1-4C90-4722-A9A4-423F8A42794D}" destId="{81BC12DB-FA4E-481F-BA2F-9E64E886782F}" srcOrd="1" destOrd="0" presId="urn:microsoft.com/office/officeart/2005/8/layout/hProcess9"/>
    <dgm:cxn modelId="{18437121-EEC7-4989-A0F0-6D46DE09C250}" type="presParOf" srcId="{81BC12DB-FA4E-481F-BA2F-9E64E886782F}" destId="{11251B11-3E68-47BB-883B-2C89761A4B73}" srcOrd="0" destOrd="0" presId="urn:microsoft.com/office/officeart/2005/8/layout/hProcess9"/>
    <dgm:cxn modelId="{874A49C9-2AFC-49C5-93A8-345AF3840D0A}" type="presParOf" srcId="{81BC12DB-FA4E-481F-BA2F-9E64E886782F}" destId="{2E273E0E-42E8-4A06-98E2-6C1250C9446C}" srcOrd="1" destOrd="0" presId="urn:microsoft.com/office/officeart/2005/8/layout/hProcess9"/>
    <dgm:cxn modelId="{0C94CA4D-4B0B-47FA-937F-C4ED2FD3038B}" type="presParOf" srcId="{81BC12DB-FA4E-481F-BA2F-9E64E886782F}" destId="{6524565E-5AC3-4D73-97ED-3F93049E0FD1}" srcOrd="2" destOrd="0" presId="urn:microsoft.com/office/officeart/2005/8/layout/hProcess9"/>
    <dgm:cxn modelId="{ED035A84-430A-4F8C-8B21-2631E37931E0}" type="presParOf" srcId="{81BC12DB-FA4E-481F-BA2F-9E64E886782F}" destId="{A5D209FF-B1B1-4A5F-B9B5-389163DC344C}" srcOrd="3" destOrd="0" presId="urn:microsoft.com/office/officeart/2005/8/layout/hProcess9"/>
    <dgm:cxn modelId="{B7AA87F3-5F31-4327-B300-3C9D26DFBD22}" type="presParOf" srcId="{81BC12DB-FA4E-481F-BA2F-9E64E886782F}" destId="{D8768D76-7DAD-4C30-9A5A-D18E2507D145}" srcOrd="4" destOrd="0" presId="urn:microsoft.com/office/officeart/2005/8/layout/hProcess9"/>
    <dgm:cxn modelId="{6A16A366-7370-4143-9785-3DEF69B3F903}" type="presParOf" srcId="{81BC12DB-FA4E-481F-BA2F-9E64E886782F}" destId="{D4AE893E-6A1F-41C0-99CB-2B18821FC3E9}" srcOrd="5" destOrd="0" presId="urn:microsoft.com/office/officeart/2005/8/layout/hProcess9"/>
    <dgm:cxn modelId="{25B5F5D9-174D-46E1-A3A3-367AD563E804}" type="presParOf" srcId="{81BC12DB-FA4E-481F-BA2F-9E64E886782F}" destId="{D600CC47-32A7-4248-ACB4-5824EE155E78}" srcOrd="6" destOrd="0" presId="urn:microsoft.com/office/officeart/2005/8/layout/hProcess9"/>
    <dgm:cxn modelId="{97CD5584-A01B-401A-8FEF-3E1B9E330BB4}" type="presParOf" srcId="{81BC12DB-FA4E-481F-BA2F-9E64E886782F}" destId="{1FDF7440-7970-43D2-8D48-F850C2B97A65}" srcOrd="7" destOrd="0" presId="urn:microsoft.com/office/officeart/2005/8/layout/hProcess9"/>
    <dgm:cxn modelId="{EA810F20-CD09-4701-8A8E-B1933A4CA668}" type="presParOf" srcId="{81BC12DB-FA4E-481F-BA2F-9E64E886782F}" destId="{FF389CFD-2E6B-4018-A1D0-F57AC3583E8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B4287-D67E-49AA-B213-E110B91D301C}">
      <dsp:nvSpPr>
        <dsp:cNvPr id="0" name=""/>
        <dsp:cNvSpPr/>
      </dsp:nvSpPr>
      <dsp:spPr>
        <a:xfrm>
          <a:off x="609599" y="0"/>
          <a:ext cx="6908800" cy="14868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51B11-3E68-47BB-883B-2C89761A4B73}">
      <dsp:nvSpPr>
        <dsp:cNvPr id="0" name=""/>
        <dsp:cNvSpPr/>
      </dsp:nvSpPr>
      <dsp:spPr>
        <a:xfrm>
          <a:off x="830" y="446046"/>
          <a:ext cx="1487313" cy="5947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BODZIEC</a:t>
          </a:r>
        </a:p>
      </dsp:txBody>
      <dsp:txXfrm>
        <a:off x="29862" y="475078"/>
        <a:ext cx="1429249" cy="536664"/>
      </dsp:txXfrm>
    </dsp:sp>
    <dsp:sp modelId="{6524565E-5AC3-4D73-97ED-3F93049E0FD1}">
      <dsp:nvSpPr>
        <dsp:cNvPr id="0" name=""/>
        <dsp:cNvSpPr/>
      </dsp:nvSpPr>
      <dsp:spPr>
        <a:xfrm>
          <a:off x="1660587" y="446046"/>
          <a:ext cx="1487313" cy="5947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RECEPTOR</a:t>
          </a:r>
        </a:p>
        <a:p>
          <a:pPr marL="0" lvl="0" indent="0" algn="ctr" defTabSz="577850">
            <a:lnSpc>
              <a:spcPct val="90000"/>
            </a:lnSpc>
            <a:spcBef>
              <a:spcPct val="0"/>
            </a:spcBef>
            <a:spcAft>
              <a:spcPct val="35000"/>
            </a:spcAft>
            <a:buNone/>
          </a:pPr>
          <a:r>
            <a:rPr lang="pl-PL" sz="1300" kern="1200" dirty="0"/>
            <a:t>NARZĄD ZMYSŁU</a:t>
          </a:r>
        </a:p>
      </dsp:txBody>
      <dsp:txXfrm>
        <a:off x="1689619" y="475078"/>
        <a:ext cx="1429249" cy="536664"/>
      </dsp:txXfrm>
    </dsp:sp>
    <dsp:sp modelId="{D8768D76-7DAD-4C30-9A5A-D18E2507D145}">
      <dsp:nvSpPr>
        <dsp:cNvPr id="0" name=""/>
        <dsp:cNvSpPr/>
      </dsp:nvSpPr>
      <dsp:spPr>
        <a:xfrm>
          <a:off x="3320343" y="446046"/>
          <a:ext cx="1487313" cy="5947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SZLAKI NERWOWE</a:t>
          </a:r>
        </a:p>
      </dsp:txBody>
      <dsp:txXfrm>
        <a:off x="3349375" y="475078"/>
        <a:ext cx="1429249" cy="536664"/>
      </dsp:txXfrm>
    </dsp:sp>
    <dsp:sp modelId="{D600CC47-32A7-4248-ACB4-5824EE155E78}">
      <dsp:nvSpPr>
        <dsp:cNvPr id="0" name=""/>
        <dsp:cNvSpPr/>
      </dsp:nvSpPr>
      <dsp:spPr>
        <a:xfrm>
          <a:off x="4980099" y="446046"/>
          <a:ext cx="1487313" cy="5947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MÓZG</a:t>
          </a:r>
        </a:p>
      </dsp:txBody>
      <dsp:txXfrm>
        <a:off x="5009131" y="475078"/>
        <a:ext cx="1429249" cy="536664"/>
      </dsp:txXfrm>
    </dsp:sp>
    <dsp:sp modelId="{FF389CFD-2E6B-4018-A1D0-F57AC3583E80}">
      <dsp:nvSpPr>
        <dsp:cNvPr id="0" name=""/>
        <dsp:cNvSpPr/>
      </dsp:nvSpPr>
      <dsp:spPr>
        <a:xfrm>
          <a:off x="6639855" y="446046"/>
          <a:ext cx="1487313" cy="5947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WRAŻENIE </a:t>
          </a:r>
          <a:r>
            <a:rPr lang="pl-PL" sz="1300" kern="1200" dirty="0"/>
            <a:t>ZMYSŁOWE</a:t>
          </a:r>
        </a:p>
      </dsp:txBody>
      <dsp:txXfrm>
        <a:off x="6668887" y="475078"/>
        <a:ext cx="1429249" cy="5366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F4B70A-0E0A-425B-B0AE-6C33FA5EA6CE}" type="datetimeFigureOut">
              <a:rPr lang="pl-PL" smtClean="0"/>
              <a:t>12.04.2022</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3E29B-7282-42B6-8391-7B1474B67048}" type="slidenum">
              <a:rPr lang="pl-PL" smtClean="0"/>
              <a:t>‹#›</a:t>
            </a:fld>
            <a:endParaRPr lang="pl-PL"/>
          </a:p>
        </p:txBody>
      </p:sp>
    </p:spTree>
    <p:extLst>
      <p:ext uri="{BB962C8B-B14F-4D97-AF65-F5344CB8AC3E}">
        <p14:creationId xmlns:p14="http://schemas.microsoft.com/office/powerpoint/2010/main" val="217813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sz="1200" kern="1200" dirty="0">
                <a:solidFill>
                  <a:schemeClr val="tx1"/>
                </a:solidFill>
                <a:effectLst/>
                <a:latin typeface="+mn-lt"/>
                <a:ea typeface="+mn-ea"/>
                <a:cs typeface="+mn-cs"/>
              </a:rPr>
              <a:t>Tworzywem do fabuły pachnidła  - książki czy filmu pachnidło – historia mordercy (ale </a:t>
            </a:r>
            <a:r>
              <a:rPr lang="pl-PL" sz="1200" kern="1200" dirty="0" err="1">
                <a:solidFill>
                  <a:schemeClr val="tx1"/>
                </a:solidFill>
                <a:effectLst/>
                <a:latin typeface="+mn-lt"/>
                <a:ea typeface="+mn-ea"/>
                <a:cs typeface="+mn-cs"/>
              </a:rPr>
              <a:t>rwnież</a:t>
            </a:r>
            <a:r>
              <a:rPr lang="pl-PL" sz="1200" kern="1200" dirty="0">
                <a:solidFill>
                  <a:schemeClr val="tx1"/>
                </a:solidFill>
                <a:effectLst/>
                <a:latin typeface="+mn-lt"/>
                <a:ea typeface="+mn-ea"/>
                <a:cs typeface="+mn-cs"/>
              </a:rPr>
              <a:t> filmu </a:t>
            </a:r>
            <a:r>
              <a:rPr lang="pl-PL" sz="1200" kern="1200" dirty="0" err="1">
                <a:solidFill>
                  <a:schemeClr val="tx1"/>
                </a:solidFill>
                <a:effectLst/>
                <a:latin typeface="+mn-lt"/>
                <a:ea typeface="+mn-ea"/>
                <a:cs typeface="+mn-cs"/>
              </a:rPr>
              <a:t>Jasminum</a:t>
            </a:r>
            <a:r>
              <a:rPr lang="pl-PL" sz="1200" kern="1200" dirty="0">
                <a:solidFill>
                  <a:schemeClr val="tx1"/>
                </a:solidFill>
                <a:effectLst/>
                <a:latin typeface="+mn-lt"/>
                <a:ea typeface="+mn-ea"/>
                <a:cs typeface="+mn-cs"/>
              </a:rPr>
              <a:t> Jana Jakuba Kolskiego) były zapachy i węch. Zapachy które są nieodłącznym elementem codziennego życia każdego człowieka. Zapachy, których choćbyśmy bardzo chcieli nie da się ograniczyć czy  uniknąć. Człowiek żeby </a:t>
            </a:r>
            <a:r>
              <a:rPr lang="pl-PL" sz="1200" kern="1200" dirty="0" err="1">
                <a:solidFill>
                  <a:schemeClr val="tx1"/>
                </a:solidFill>
                <a:effectLst/>
                <a:latin typeface="+mn-lt"/>
                <a:ea typeface="+mn-ea"/>
                <a:cs typeface="+mn-cs"/>
              </a:rPr>
              <a:t>życ</a:t>
            </a:r>
            <a:r>
              <a:rPr lang="pl-PL" sz="1200" kern="1200" dirty="0">
                <a:solidFill>
                  <a:schemeClr val="tx1"/>
                </a:solidFill>
                <a:effectLst/>
                <a:latin typeface="+mn-lt"/>
                <a:ea typeface="+mn-ea"/>
                <a:cs typeface="+mn-cs"/>
              </a:rPr>
              <a:t> musi oddychać, a tym samym wchłaniać związki zapachowe i reagować na ich istnienie. Teoretycznie można sobie wyobrazić pomieszczenie wolne od zapachów przy założeniu zastosowania bardzo czułych filtrów mogących zapachy zatrzymać. W praktyce jest to jednak niewykonalne zadanie gdyż zmysł węchu jest bardzo czuły, reaguje nawet na pojedyncze cząstki substancji zapachowych. Jako przykład podam zapach wanilii (albo waniliny) – przeciętny człowiek wyczuwa wanilię w stężeniu 1g na 10 mln metrów sześciennych (przeciętny pokój ma tych metrów 50). W pachnidle opisana jest wizja stworzenia zapachu idealnego czy też wydobycia prawdziwego zapachu ciała człowieka. Było to założenie błędne bo czym jest zapach człowieka? Wiemy, ze każdy człowiek pachnie inaczej, mało tego – każdy człowiek odczuwa inaczej ten sam zapach.</a:t>
            </a:r>
          </a:p>
        </p:txBody>
      </p:sp>
      <p:sp>
        <p:nvSpPr>
          <p:cNvPr id="4" name="Symbol zastępczy numeru slajdu 3"/>
          <p:cNvSpPr>
            <a:spLocks noGrp="1"/>
          </p:cNvSpPr>
          <p:nvPr>
            <p:ph type="sldNum" sz="quarter" idx="5"/>
          </p:nvPr>
        </p:nvSpPr>
        <p:spPr/>
        <p:txBody>
          <a:bodyPr/>
          <a:lstStyle/>
          <a:p>
            <a:pPr>
              <a:defRPr/>
            </a:pPr>
            <a:fld id="{F04B5C43-BCF4-48D0-904F-CB024963803A}" type="slidenum">
              <a:rPr lang="pl-PL" smtClean="0"/>
              <a:pPr>
                <a:defRPr/>
              </a:pPr>
              <a:t>2</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numeru slajdu 3"/>
          <p:cNvSpPr>
            <a:spLocks noGrp="1"/>
          </p:cNvSpPr>
          <p:nvPr>
            <p:ph type="sldNum" sz="quarter" idx="5"/>
          </p:nvPr>
        </p:nvSpPr>
        <p:spPr/>
        <p:txBody>
          <a:bodyPr/>
          <a:lstStyle/>
          <a:p>
            <a:pPr>
              <a:defRPr/>
            </a:pPr>
            <a:fld id="{47A97D7B-6751-4691-9940-F7EBF532FD48}" type="slidenum">
              <a:rPr lang="pl-PL" smtClean="0"/>
              <a:pPr>
                <a:defRPr/>
              </a:pPr>
              <a:t>16</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numeru slajdu 3"/>
          <p:cNvSpPr>
            <a:spLocks noGrp="1"/>
          </p:cNvSpPr>
          <p:nvPr>
            <p:ph type="sldNum" sz="quarter" idx="5"/>
          </p:nvPr>
        </p:nvSpPr>
        <p:spPr/>
        <p:txBody>
          <a:bodyPr/>
          <a:lstStyle/>
          <a:p>
            <a:pPr>
              <a:defRPr/>
            </a:pPr>
            <a:fld id="{1255A76C-02B8-4BAF-A3F7-8E40A610FD48}" type="slidenum">
              <a:rPr lang="pl-PL" smtClean="0"/>
              <a:pPr>
                <a:defRPr/>
              </a:pPr>
              <a:t>18</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l-PL" altLang="pl-PL"/>
          </a:p>
        </p:txBody>
      </p:sp>
      <p:sp>
        <p:nvSpPr>
          <p:cNvPr id="4" name="Symbol zastępczy numeru slajdu 3"/>
          <p:cNvSpPr>
            <a:spLocks noGrp="1"/>
          </p:cNvSpPr>
          <p:nvPr>
            <p:ph type="sldNum" sz="quarter" idx="5"/>
          </p:nvPr>
        </p:nvSpPr>
        <p:spPr/>
        <p:txBody>
          <a:bodyPr/>
          <a:lstStyle/>
          <a:p>
            <a:pPr>
              <a:defRPr/>
            </a:pPr>
            <a:fld id="{5A9D0CD7-43E5-4501-AD9B-C073BAA5126C}" type="slidenum">
              <a:rPr lang="pl-PL" smtClean="0"/>
              <a:pPr>
                <a:defRPr/>
              </a:pPr>
              <a:t>20</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numeru slajdu 3"/>
          <p:cNvSpPr>
            <a:spLocks noGrp="1"/>
          </p:cNvSpPr>
          <p:nvPr>
            <p:ph type="sldNum" sz="quarter" idx="5"/>
          </p:nvPr>
        </p:nvSpPr>
        <p:spPr/>
        <p:txBody>
          <a:bodyPr/>
          <a:lstStyle/>
          <a:p>
            <a:pPr>
              <a:defRPr/>
            </a:pPr>
            <a:fld id="{F7228408-C1CF-41D3-9177-7FCA785B7B56}" type="slidenum">
              <a:rPr lang="pl-PL" smtClean="0"/>
              <a:pPr>
                <a:defRPr/>
              </a:pPr>
              <a:t>21</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l-PL" altLang="pl-PL"/>
          </a:p>
        </p:txBody>
      </p:sp>
      <p:sp>
        <p:nvSpPr>
          <p:cNvPr id="4" name="Symbol zastępczy numeru slajdu 3"/>
          <p:cNvSpPr>
            <a:spLocks noGrp="1"/>
          </p:cNvSpPr>
          <p:nvPr>
            <p:ph type="sldNum" sz="quarter" idx="5"/>
          </p:nvPr>
        </p:nvSpPr>
        <p:spPr/>
        <p:txBody>
          <a:bodyPr/>
          <a:lstStyle/>
          <a:p>
            <a:pPr>
              <a:defRPr/>
            </a:pPr>
            <a:fld id="{5A9D0CD7-43E5-4501-AD9B-C073BAA5126C}" type="slidenum">
              <a:rPr lang="pl-PL" smtClean="0"/>
              <a:pPr>
                <a:defRPr/>
              </a:pPr>
              <a:t>23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Jednymi z najlżejszych związków zapachowych  </a:t>
            </a:r>
            <a:r>
              <a:rPr lang="pl-PL" sz="1200" kern="1200" dirty="0" err="1">
                <a:solidFill>
                  <a:schemeClr val="tx1"/>
                </a:solidFill>
                <a:effectLst/>
                <a:latin typeface="+mn-lt"/>
                <a:ea typeface="+mn-ea"/>
                <a:cs typeface="+mn-cs"/>
              </a:rPr>
              <a:t>sa</a:t>
            </a:r>
            <a:r>
              <a:rPr lang="pl-PL" sz="1200" kern="1200" dirty="0">
                <a:solidFill>
                  <a:schemeClr val="tx1"/>
                </a:solidFill>
                <a:effectLst/>
                <a:latin typeface="+mn-lt"/>
                <a:ea typeface="+mn-ea"/>
                <a:cs typeface="+mn-cs"/>
              </a:rPr>
              <a:t> siarkowodór o masie 34u i zapachu zgniłych jaj oraz amoniak o masie 17u i zapachu  </a:t>
            </a:r>
            <a:r>
              <a:rPr lang="pl-PL" sz="1200" kern="1200" dirty="0" err="1">
                <a:solidFill>
                  <a:schemeClr val="tx1"/>
                </a:solidFill>
                <a:effectLst/>
                <a:latin typeface="+mn-lt"/>
                <a:ea typeface="+mn-ea"/>
                <a:cs typeface="+mn-cs"/>
              </a:rPr>
              <a:t>charakyerystycznum</a:t>
            </a:r>
            <a:r>
              <a:rPr lang="pl-PL" sz="1200" kern="1200" dirty="0">
                <a:solidFill>
                  <a:schemeClr val="tx1"/>
                </a:solidFill>
                <a:effectLst/>
                <a:latin typeface="+mn-lt"/>
                <a:ea typeface="+mn-ea"/>
                <a:cs typeface="+mn-cs"/>
              </a:rPr>
              <a:t> dla niego. </a:t>
            </a:r>
            <a:r>
              <a:rPr lang="pl-PL" dirty="0"/>
              <a:t>Każda ciecz wykazuje w określonej temperaturze charakterystyczną dla niej prężność pary.</a:t>
            </a:r>
          </a:p>
        </p:txBody>
      </p:sp>
      <p:sp>
        <p:nvSpPr>
          <p:cNvPr id="4" name="Symbol zastępczy numeru slajdu 3"/>
          <p:cNvSpPr>
            <a:spLocks noGrp="1"/>
          </p:cNvSpPr>
          <p:nvPr>
            <p:ph type="sldNum" sz="quarter" idx="10"/>
          </p:nvPr>
        </p:nvSpPr>
        <p:spPr/>
        <p:txBody>
          <a:bodyPr/>
          <a:lstStyle/>
          <a:p>
            <a:fld id="{044DCC41-249E-4E03-98B8-B076C1DBC09B}" type="slidenum">
              <a:rPr lang="pl-PL" smtClean="0"/>
              <a:t>3</a:t>
            </a:fld>
            <a:endParaRPr lang="pl-PL"/>
          </a:p>
        </p:txBody>
      </p:sp>
    </p:spTree>
    <p:extLst>
      <p:ext uri="{BB962C8B-B14F-4D97-AF65-F5344CB8AC3E}">
        <p14:creationId xmlns:p14="http://schemas.microsoft.com/office/powerpoint/2010/main" val="419359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tabLst>
                <a:tab pos="0" algn="l"/>
              </a:tabLst>
            </a:pPr>
            <a:endParaRPr lang="pl-PL" altLang="pl-PL"/>
          </a:p>
        </p:txBody>
      </p:sp>
      <p:sp>
        <p:nvSpPr>
          <p:cNvPr id="4" name="Symbol zastępczy numeru slajdu 3"/>
          <p:cNvSpPr>
            <a:spLocks noGrp="1"/>
          </p:cNvSpPr>
          <p:nvPr>
            <p:ph type="sldNum" sz="quarter" idx="5"/>
          </p:nvPr>
        </p:nvSpPr>
        <p:spPr/>
        <p:txBody>
          <a:bodyPr/>
          <a:lstStyle/>
          <a:p>
            <a:pPr>
              <a:defRPr/>
            </a:pPr>
            <a:fld id="{756959A5-5D3C-497A-824A-2EBE9C76EC45}" type="slidenum">
              <a:rPr lang="pl-PL" smtClean="0"/>
              <a:pPr>
                <a:defRPr/>
              </a:pPr>
              <a:t>7</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Badania nad syntezą nowych pachnących substancji  pokazały, ze wprowadzając zmiany  w budowie przestrzennej cząsteczki  można wpływać na właściwości </a:t>
            </a:r>
            <a:r>
              <a:rPr lang="pl-PL" sz="1200" kern="1200" dirty="0" err="1">
                <a:solidFill>
                  <a:schemeClr val="tx1"/>
                </a:solidFill>
                <a:effectLst/>
                <a:latin typeface="+mn-lt"/>
                <a:ea typeface="+mn-ea"/>
                <a:cs typeface="+mn-cs"/>
              </a:rPr>
              <a:t>osmiczne</a:t>
            </a:r>
            <a:r>
              <a:rPr lang="pl-PL" sz="1200" kern="1200" dirty="0">
                <a:solidFill>
                  <a:schemeClr val="tx1"/>
                </a:solidFill>
                <a:effectLst/>
                <a:latin typeface="+mn-lt"/>
                <a:ea typeface="+mn-ea"/>
                <a:cs typeface="+mn-cs"/>
              </a:rPr>
              <a:t> czyli zapachowe związku. Nawet niewielkie </a:t>
            </a:r>
            <a:r>
              <a:rPr lang="pl-PL" sz="1200" kern="1200" dirty="0" err="1">
                <a:solidFill>
                  <a:schemeClr val="tx1"/>
                </a:solidFill>
                <a:effectLst/>
                <a:latin typeface="+mn-lt"/>
                <a:ea typeface="+mn-ea"/>
                <a:cs typeface="+mn-cs"/>
              </a:rPr>
              <a:t>zmianu</a:t>
            </a:r>
            <a:r>
              <a:rPr lang="pl-PL" sz="1200" kern="1200" dirty="0">
                <a:solidFill>
                  <a:schemeClr val="tx1"/>
                </a:solidFill>
                <a:effectLst/>
                <a:latin typeface="+mn-lt"/>
                <a:ea typeface="+mn-ea"/>
                <a:cs typeface="+mn-cs"/>
              </a:rPr>
              <a:t>  struktury mogą wpłynąć na kształt przestrzenny cząsteczki  a tym samym na sposób dopasowania się  do </a:t>
            </a:r>
            <a:r>
              <a:rPr lang="pl-PL" sz="1200" kern="1200" dirty="0" err="1">
                <a:solidFill>
                  <a:schemeClr val="tx1"/>
                </a:solidFill>
                <a:effectLst/>
                <a:latin typeface="+mn-lt"/>
                <a:ea typeface="+mn-ea"/>
                <a:cs typeface="+mn-cs"/>
              </a:rPr>
              <a:t>wymagan</a:t>
            </a:r>
            <a:r>
              <a:rPr lang="pl-PL" sz="1200" kern="1200" dirty="0">
                <a:solidFill>
                  <a:schemeClr val="tx1"/>
                </a:solidFill>
                <a:effectLst/>
                <a:latin typeface="+mn-lt"/>
                <a:ea typeface="+mn-ea"/>
                <a:cs typeface="+mn-cs"/>
              </a:rPr>
              <a:t> receptora i  sposób połączenia  z nim. </a:t>
            </a:r>
          </a:p>
          <a:p>
            <a:r>
              <a:rPr lang="pl-PL" sz="1200" kern="1200" dirty="0">
                <a:solidFill>
                  <a:schemeClr val="tx1"/>
                </a:solidFill>
                <a:effectLst/>
                <a:latin typeface="+mn-lt"/>
                <a:ea typeface="+mn-ea"/>
                <a:cs typeface="+mn-cs"/>
              </a:rPr>
              <a:t>Czynnikami stereochemicznymi  najbardziej wpływającymi na </a:t>
            </a:r>
            <a:r>
              <a:rPr lang="pl-PL" sz="1200" kern="1200" dirty="0" err="1">
                <a:solidFill>
                  <a:schemeClr val="tx1"/>
                </a:solidFill>
                <a:effectLst/>
                <a:latin typeface="+mn-lt"/>
                <a:ea typeface="+mn-ea"/>
                <a:cs typeface="+mn-cs"/>
              </a:rPr>
              <a:t>zpach</a:t>
            </a:r>
            <a:r>
              <a:rPr lang="pl-PL" sz="1200" kern="1200" dirty="0">
                <a:solidFill>
                  <a:schemeClr val="tx1"/>
                </a:solidFill>
                <a:effectLst/>
                <a:latin typeface="+mn-lt"/>
                <a:ea typeface="+mn-ea"/>
                <a:cs typeface="+mn-cs"/>
              </a:rPr>
              <a:t> są </a:t>
            </a:r>
            <a:r>
              <a:rPr lang="pl-PL" sz="1200" kern="1200" dirty="0" err="1">
                <a:solidFill>
                  <a:schemeClr val="tx1"/>
                </a:solidFill>
                <a:effectLst/>
                <a:latin typeface="+mn-lt"/>
                <a:ea typeface="+mn-ea"/>
                <a:cs typeface="+mn-cs"/>
              </a:rPr>
              <a:t>konfoguracja</a:t>
            </a:r>
            <a:r>
              <a:rPr lang="pl-PL" sz="1200" kern="1200" dirty="0">
                <a:solidFill>
                  <a:schemeClr val="tx1"/>
                </a:solidFill>
                <a:effectLst/>
                <a:latin typeface="+mn-lt"/>
                <a:ea typeface="+mn-ea"/>
                <a:cs typeface="+mn-cs"/>
              </a:rPr>
              <a:t>  wiązania podwójnego oraz konfiguracja centrów choralności.</a:t>
            </a:r>
          </a:p>
          <a:p>
            <a:r>
              <a:rPr lang="pl-PL" sz="1200" kern="1200" dirty="0">
                <a:solidFill>
                  <a:schemeClr val="tx1"/>
                </a:solidFill>
                <a:effectLst/>
                <a:latin typeface="+mn-lt"/>
                <a:ea typeface="+mn-ea"/>
                <a:cs typeface="+mn-cs"/>
              </a:rPr>
              <a:t>Jeśli chodzi o obecność grup funkcyjnych znaczenie ma nie tylko rodzaj grup funkcyjnych (</a:t>
            </a:r>
            <a:r>
              <a:rPr lang="pl-PL" sz="1200" kern="1200" dirty="0" err="1">
                <a:solidFill>
                  <a:schemeClr val="tx1"/>
                </a:solidFill>
                <a:effectLst/>
                <a:latin typeface="+mn-lt"/>
                <a:ea typeface="+mn-ea"/>
                <a:cs typeface="+mn-cs"/>
              </a:rPr>
              <a:t>osmoforów</a:t>
            </a:r>
            <a:r>
              <a:rPr lang="pl-PL" sz="1200" kern="1200" dirty="0">
                <a:solidFill>
                  <a:schemeClr val="tx1"/>
                </a:solidFill>
                <a:effectLst/>
                <a:latin typeface="+mn-lt"/>
                <a:ea typeface="+mn-ea"/>
                <a:cs typeface="+mn-cs"/>
              </a:rPr>
              <a:t>) ale też obecność heteroatomów takich jak siarka czy chlor lub azot, które w sposób znaczący wpływają na </a:t>
            </a:r>
            <a:r>
              <a:rPr lang="pl-PL" sz="1200" kern="1200" dirty="0" err="1">
                <a:solidFill>
                  <a:schemeClr val="tx1"/>
                </a:solidFill>
                <a:effectLst/>
                <a:latin typeface="+mn-lt"/>
                <a:ea typeface="+mn-ea"/>
                <a:cs typeface="+mn-cs"/>
              </a:rPr>
              <a:t>zpach</a:t>
            </a:r>
            <a:r>
              <a:rPr lang="pl-PL" sz="1200" kern="1200" dirty="0">
                <a:solidFill>
                  <a:schemeClr val="tx1"/>
                </a:solidFill>
                <a:effectLst/>
                <a:latin typeface="+mn-lt"/>
                <a:ea typeface="+mn-ea"/>
                <a:cs typeface="+mn-cs"/>
              </a:rPr>
              <a:t>. UWAGA: obecność grup funkcyjnych nie jest warunkiem niezbędnym do tego aby cząsteczka posiadała zapach, przykładem może być </a:t>
            </a:r>
            <a:r>
              <a:rPr lang="pl-PL" sz="1200" kern="1200" dirty="0" err="1">
                <a:solidFill>
                  <a:schemeClr val="tx1"/>
                </a:solidFill>
                <a:effectLst/>
                <a:latin typeface="+mn-lt"/>
                <a:ea typeface="+mn-ea"/>
                <a:cs typeface="+mn-cs"/>
              </a:rPr>
              <a:t>difenylometan</a:t>
            </a:r>
            <a:r>
              <a:rPr lang="pl-PL" sz="1200" kern="1200" dirty="0">
                <a:solidFill>
                  <a:schemeClr val="tx1"/>
                </a:solidFill>
                <a:effectLst/>
                <a:latin typeface="+mn-lt"/>
                <a:ea typeface="+mn-ea"/>
                <a:cs typeface="+mn-cs"/>
              </a:rPr>
              <a:t> o zapachu podobnym do liści geranium, który nie posiada grup funkcyjnych.</a:t>
            </a:r>
          </a:p>
          <a:p>
            <a:endParaRPr lang="pl-PL" dirty="0"/>
          </a:p>
        </p:txBody>
      </p:sp>
      <p:sp>
        <p:nvSpPr>
          <p:cNvPr id="4" name="Symbol zastępczy numeru slajdu 3"/>
          <p:cNvSpPr>
            <a:spLocks noGrp="1"/>
          </p:cNvSpPr>
          <p:nvPr>
            <p:ph type="sldNum" sz="quarter" idx="10"/>
          </p:nvPr>
        </p:nvSpPr>
        <p:spPr/>
        <p:txBody>
          <a:bodyPr/>
          <a:lstStyle/>
          <a:p>
            <a:fld id="{044DCC41-249E-4E03-98B8-B076C1DBC09B}" type="slidenum">
              <a:rPr lang="pl-PL" smtClean="0"/>
              <a:t>8</a:t>
            </a:fld>
            <a:endParaRPr lang="pl-PL"/>
          </a:p>
        </p:txBody>
      </p:sp>
    </p:spTree>
    <p:extLst>
      <p:ext uri="{BB962C8B-B14F-4D97-AF65-F5344CB8AC3E}">
        <p14:creationId xmlns:p14="http://schemas.microsoft.com/office/powerpoint/2010/main" val="417755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Jednymi z najlżejszych związków zapachowych  </a:t>
            </a:r>
            <a:r>
              <a:rPr lang="pl-PL" sz="1200" kern="1200" dirty="0" err="1">
                <a:solidFill>
                  <a:schemeClr val="tx1"/>
                </a:solidFill>
                <a:effectLst/>
                <a:latin typeface="+mn-lt"/>
                <a:ea typeface="+mn-ea"/>
                <a:cs typeface="+mn-cs"/>
              </a:rPr>
              <a:t>sa</a:t>
            </a:r>
            <a:r>
              <a:rPr lang="pl-PL" sz="1200" kern="1200" dirty="0">
                <a:solidFill>
                  <a:schemeClr val="tx1"/>
                </a:solidFill>
                <a:effectLst/>
                <a:latin typeface="+mn-lt"/>
                <a:ea typeface="+mn-ea"/>
                <a:cs typeface="+mn-cs"/>
              </a:rPr>
              <a:t> siarkowodór o masie 34u i zapachu zgniłych jaj oraz amoniak o masie 17u i zapachu  </a:t>
            </a:r>
            <a:r>
              <a:rPr lang="pl-PL" sz="1200" kern="1200" dirty="0" err="1">
                <a:solidFill>
                  <a:schemeClr val="tx1"/>
                </a:solidFill>
                <a:effectLst/>
                <a:latin typeface="+mn-lt"/>
                <a:ea typeface="+mn-ea"/>
                <a:cs typeface="+mn-cs"/>
              </a:rPr>
              <a:t>charakyerystycznum</a:t>
            </a:r>
            <a:r>
              <a:rPr lang="pl-PL" sz="1200" kern="1200" dirty="0">
                <a:solidFill>
                  <a:schemeClr val="tx1"/>
                </a:solidFill>
                <a:effectLst/>
                <a:latin typeface="+mn-lt"/>
                <a:ea typeface="+mn-ea"/>
                <a:cs typeface="+mn-cs"/>
              </a:rPr>
              <a:t> dla niego. </a:t>
            </a:r>
            <a:r>
              <a:rPr lang="pl-PL" dirty="0"/>
              <a:t>Każda ciecz wykazuje w określonej temperaturze charakterystyczną dla niej prężność pary.</a:t>
            </a:r>
          </a:p>
        </p:txBody>
      </p:sp>
      <p:sp>
        <p:nvSpPr>
          <p:cNvPr id="4" name="Symbol zastępczy numeru slajdu 3"/>
          <p:cNvSpPr>
            <a:spLocks noGrp="1"/>
          </p:cNvSpPr>
          <p:nvPr>
            <p:ph type="sldNum" sz="quarter" idx="10"/>
          </p:nvPr>
        </p:nvSpPr>
        <p:spPr/>
        <p:txBody>
          <a:bodyPr/>
          <a:lstStyle/>
          <a:p>
            <a:fld id="{044DCC41-249E-4E03-98B8-B076C1DBC09B}" type="slidenum">
              <a:rPr lang="pl-PL" smtClean="0"/>
              <a:t>9</a:t>
            </a:fld>
            <a:endParaRPr lang="pl-PL"/>
          </a:p>
        </p:txBody>
      </p:sp>
    </p:spTree>
    <p:extLst>
      <p:ext uri="{BB962C8B-B14F-4D97-AF65-F5344CB8AC3E}">
        <p14:creationId xmlns:p14="http://schemas.microsoft.com/office/powerpoint/2010/main" val="419359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err="1">
                <a:solidFill>
                  <a:schemeClr val="tx1"/>
                </a:solidFill>
                <a:effectLst/>
                <a:latin typeface="+mn-lt"/>
                <a:ea typeface="+mn-ea"/>
                <a:cs typeface="+mn-cs"/>
              </a:rPr>
              <a:t>zwiazki</a:t>
            </a:r>
            <a:r>
              <a:rPr lang="pl-PL" sz="1200" kern="1200" dirty="0">
                <a:solidFill>
                  <a:schemeClr val="tx1"/>
                </a:solidFill>
                <a:effectLst/>
                <a:latin typeface="+mn-lt"/>
                <a:ea typeface="+mn-ea"/>
                <a:cs typeface="+mn-cs"/>
              </a:rPr>
              <a:t> zapachowe należą do różnych układów chemicznych i są reprezentowane głównie przez </a:t>
            </a:r>
            <a:r>
              <a:rPr lang="pl-PL" sz="1200" kern="1200" dirty="0" err="1">
                <a:solidFill>
                  <a:schemeClr val="tx1"/>
                </a:solidFill>
                <a:effectLst/>
                <a:latin typeface="+mn-lt"/>
                <a:ea typeface="+mn-ea"/>
                <a:cs typeface="+mn-cs"/>
              </a:rPr>
              <a:t>zwiazki</a:t>
            </a:r>
            <a:r>
              <a:rPr lang="pl-PL" sz="1200" kern="1200" dirty="0">
                <a:solidFill>
                  <a:schemeClr val="tx1"/>
                </a:solidFill>
                <a:effectLst/>
                <a:latin typeface="+mn-lt"/>
                <a:ea typeface="+mn-ea"/>
                <a:cs typeface="+mn-cs"/>
              </a:rPr>
              <a:t> alifatyczne, acykliczne i aromatyczne. Zapach związku zależy od  budowy łańcucha węglowego lub </a:t>
            </a:r>
            <a:r>
              <a:rPr lang="pl-PL" sz="1200" kern="1200" dirty="0" err="1">
                <a:solidFill>
                  <a:schemeClr val="tx1"/>
                </a:solidFill>
                <a:effectLst/>
                <a:latin typeface="+mn-lt"/>
                <a:ea typeface="+mn-ea"/>
                <a:cs typeface="+mn-cs"/>
              </a:rPr>
              <a:t>pierscienia</a:t>
            </a:r>
            <a:r>
              <a:rPr lang="pl-PL" sz="1200" kern="1200" dirty="0">
                <a:solidFill>
                  <a:schemeClr val="tx1"/>
                </a:solidFill>
                <a:effectLst/>
                <a:latin typeface="+mn-lt"/>
                <a:ea typeface="+mn-ea"/>
                <a:cs typeface="+mn-cs"/>
              </a:rPr>
              <a:t> oraz obecności wiązań nienasyconych. Główny wpływ jednak ma obecność i rodzaj grup funkcyjnych zwanych </a:t>
            </a:r>
            <a:r>
              <a:rPr lang="pl-PL" sz="1200" kern="1200" dirty="0" err="1">
                <a:solidFill>
                  <a:schemeClr val="tx1"/>
                </a:solidFill>
                <a:effectLst/>
                <a:latin typeface="+mn-lt"/>
                <a:ea typeface="+mn-ea"/>
                <a:cs typeface="+mn-cs"/>
              </a:rPr>
              <a:t>osmoforowymi</a:t>
            </a:r>
            <a:r>
              <a:rPr lang="pl-PL"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I tak: grupa -SH zawsze będzie pachnieć siarkowo, obecność grupy -OH wykryjemy jako charakterystyczny ostry zapach spirytusu, grupa -CN doda metaliczny charakter do zapachu migdałów. Z równie dużym prawdopodobieństwem będziemy w stanie określić obecność grup -NC, -NOH, -NO2 oraz -CHO..</a:t>
            </a:r>
          </a:p>
          <a:p>
            <a:endParaRPr lang="pl-PL" altLang="pl-PL" dirty="0"/>
          </a:p>
        </p:txBody>
      </p:sp>
      <p:sp>
        <p:nvSpPr>
          <p:cNvPr id="4" name="Symbol zastępczy numeru slajdu 3"/>
          <p:cNvSpPr>
            <a:spLocks noGrp="1"/>
          </p:cNvSpPr>
          <p:nvPr>
            <p:ph type="sldNum" sz="quarter" idx="5"/>
          </p:nvPr>
        </p:nvSpPr>
        <p:spPr/>
        <p:txBody>
          <a:bodyPr/>
          <a:lstStyle/>
          <a:p>
            <a:pPr>
              <a:defRPr/>
            </a:pPr>
            <a:fld id="{F856B25D-F670-47A7-8D00-AC400E99FF71}" type="slidenum">
              <a:rPr lang="pl-PL" smtClean="0"/>
              <a:pPr>
                <a:defRPr/>
              </a:pPr>
              <a:t>10</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Allicyna</a:t>
            </a:r>
            <a:r>
              <a:rPr lang="pl-PL" dirty="0"/>
              <a:t> – </a:t>
            </a:r>
            <a:r>
              <a:rPr lang="pl-PL" dirty="0" err="1"/>
              <a:t>siarkoorganiczny</a:t>
            </a:r>
            <a:r>
              <a:rPr lang="pl-PL" baseline="0" dirty="0"/>
              <a:t> związek chemiczny  silnym działaniu bakteriobójczym i charakterystycznym zapachu czosnku</a:t>
            </a:r>
          </a:p>
          <a:p>
            <a:r>
              <a:rPr lang="pl-PL" baseline="0" dirty="0"/>
              <a:t>Skatol – występuje w kale ssaków i ma taki właśnie zapach. </a:t>
            </a:r>
            <a:r>
              <a:rPr lang="pl-PL" baseline="0" dirty="0" err="1"/>
              <a:t>Nayomiast</a:t>
            </a:r>
            <a:r>
              <a:rPr lang="pl-PL" baseline="0" dirty="0"/>
              <a:t> po rozcieńczeniu zyskuje delikatny, kwiatowy zapach między </a:t>
            </a:r>
            <a:r>
              <a:rPr lang="pl-PL" baseline="0" dirty="0" err="1"/>
              <a:t>kwaietm</a:t>
            </a:r>
            <a:r>
              <a:rPr lang="pl-PL" baseline="0" dirty="0"/>
              <a:t> pomarańczy a </a:t>
            </a:r>
            <a:r>
              <a:rPr lang="pl-PL" baseline="0" dirty="0" err="1"/>
              <a:t>jaśmienm</a:t>
            </a:r>
            <a:r>
              <a:rPr lang="pl-PL" baseline="0" dirty="0"/>
              <a:t>. Wykorzystywane do produkcji sztucznego </a:t>
            </a:r>
            <a:r>
              <a:rPr lang="pl-PL" baseline="0" dirty="0" err="1"/>
              <a:t>cywetu</a:t>
            </a:r>
            <a:r>
              <a:rPr lang="pl-PL" baseline="0" dirty="0"/>
              <a:t>.</a:t>
            </a:r>
            <a:endParaRPr lang="pl-PL" dirty="0"/>
          </a:p>
        </p:txBody>
      </p:sp>
      <p:sp>
        <p:nvSpPr>
          <p:cNvPr id="4" name="Symbol zastępczy numeru slajdu 3"/>
          <p:cNvSpPr>
            <a:spLocks noGrp="1"/>
          </p:cNvSpPr>
          <p:nvPr>
            <p:ph type="sldNum" sz="quarter" idx="10"/>
          </p:nvPr>
        </p:nvSpPr>
        <p:spPr/>
        <p:txBody>
          <a:bodyPr/>
          <a:lstStyle/>
          <a:p>
            <a:fld id="{044DCC41-249E-4E03-98B8-B076C1DBC09B}" type="slidenum">
              <a:rPr lang="pl-PL" smtClean="0"/>
              <a:t>11</a:t>
            </a:fld>
            <a:endParaRPr lang="pl-PL"/>
          </a:p>
        </p:txBody>
      </p:sp>
    </p:spTree>
    <p:extLst>
      <p:ext uri="{BB962C8B-B14F-4D97-AF65-F5344CB8AC3E}">
        <p14:creationId xmlns:p14="http://schemas.microsoft.com/office/powerpoint/2010/main" val="349974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lnSpc>
                <a:spcPct val="120000"/>
              </a:lnSpc>
              <a:buFont typeface="Wingdings 2" pitchFamily="18" charset="2"/>
              <a:buNone/>
              <a:tabLst>
                <a:tab pos="0" algn="l"/>
              </a:tabLst>
            </a:pPr>
            <a:r>
              <a:rPr lang="pl-PL" altLang="pl-PL" sz="1200" b="1" dirty="0">
                <a:latin typeface="Times New Roman" pitchFamily="18" charset="0"/>
                <a:cs typeface="Times New Roman" pitchFamily="18" charset="0"/>
              </a:rPr>
              <a:t>DZIAŁANIE UKŁADU WĘCHOWEGO:</a:t>
            </a:r>
          </a:p>
          <a:p>
            <a:pPr marL="0" indent="0" algn="ctr" eaLnBrk="1" hangingPunct="1">
              <a:lnSpc>
                <a:spcPct val="120000"/>
              </a:lnSpc>
              <a:buFont typeface="Wingdings 2" pitchFamily="18" charset="2"/>
              <a:buNone/>
              <a:tabLst>
                <a:tab pos="0" algn="l"/>
              </a:tabLst>
            </a:pPr>
            <a:endParaRPr lang="pl-PL" altLang="pl-PL" sz="1200" b="1" dirty="0">
              <a:latin typeface="Times New Roman" pitchFamily="18" charset="0"/>
              <a:cs typeface="Times New Roman" pitchFamily="18" charset="0"/>
            </a:endParaRPr>
          </a:p>
          <a:p>
            <a:pPr algn="ctr" eaLnBrk="1" hangingPunct="1">
              <a:lnSpc>
                <a:spcPct val="120000"/>
              </a:lnSpc>
              <a:buFont typeface="Wingdings 2" pitchFamily="18" charset="2"/>
              <a:buAutoNum type="arabicPeriod"/>
              <a:tabLst>
                <a:tab pos="0" algn="l"/>
              </a:tabLst>
            </a:pPr>
            <a:r>
              <a:rPr lang="pl-PL" altLang="pl-PL" sz="1200" dirty="0">
                <a:latin typeface="Times New Roman" pitchFamily="18" charset="0"/>
                <a:cs typeface="Times New Roman" pitchFamily="18" charset="0"/>
              </a:rPr>
              <a:t>Pachnący związek trafia do nosa i rozpuszcza się w pokrywającym go śluzie.</a:t>
            </a:r>
          </a:p>
          <a:p>
            <a:pPr algn="ctr" eaLnBrk="1" hangingPunct="1">
              <a:lnSpc>
                <a:spcPct val="120000"/>
              </a:lnSpc>
              <a:buFont typeface="Wingdings 2" pitchFamily="18" charset="2"/>
              <a:buAutoNum type="arabicPeriod"/>
              <a:tabLst>
                <a:tab pos="0" algn="l"/>
              </a:tabLst>
            </a:pPr>
            <a:r>
              <a:rPr lang="pl-PL" altLang="pl-PL" sz="1200" dirty="0">
                <a:latin typeface="Times New Roman" pitchFamily="18" charset="0"/>
                <a:cs typeface="Times New Roman" pitchFamily="18" charset="0"/>
              </a:rPr>
              <a:t>Następnie dochodzi do związania substancji zapachowej z  receptorem węchowym.</a:t>
            </a:r>
          </a:p>
          <a:p>
            <a:pPr marL="0" indent="0" algn="ctr" eaLnBrk="1" hangingPunct="1">
              <a:lnSpc>
                <a:spcPct val="120000"/>
              </a:lnSpc>
              <a:buFont typeface="Wingdings 2" pitchFamily="18" charset="2"/>
              <a:buNone/>
              <a:tabLst>
                <a:tab pos="0" algn="l"/>
              </a:tabLst>
            </a:pPr>
            <a:r>
              <a:rPr lang="pl-PL" altLang="pl-PL" sz="1200" dirty="0">
                <a:latin typeface="Times New Roman" pitchFamily="18" charset="0"/>
                <a:cs typeface="Times New Roman" pitchFamily="18" charset="0"/>
              </a:rPr>
              <a:t>3. Receptory węchowe w wyniku pobudzenia przez substancję zapachową wysyłają sygnały elektryczne. </a:t>
            </a:r>
          </a:p>
          <a:p>
            <a:pPr marL="0" indent="0" algn="ctr" eaLnBrk="1" hangingPunct="1">
              <a:lnSpc>
                <a:spcPct val="120000"/>
              </a:lnSpc>
              <a:buFont typeface="Wingdings 2" pitchFamily="18" charset="2"/>
              <a:buNone/>
              <a:tabLst>
                <a:tab pos="0" algn="l"/>
              </a:tabLst>
            </a:pPr>
            <a:r>
              <a:rPr lang="pl-PL" altLang="pl-PL" sz="1200" dirty="0">
                <a:latin typeface="Times New Roman" pitchFamily="18" charset="0"/>
                <a:cs typeface="Times New Roman" pitchFamily="18" charset="0"/>
              </a:rPr>
              <a:t>4. Sygnały te trafiają do kłębuszków a stamtąd przez komórki mitralne trafiają do odpowiednich rejonów w mózgu.</a:t>
            </a:r>
          </a:p>
          <a:p>
            <a:pPr algn="just"/>
            <a:endParaRPr lang="pl-PL" altLang="pl-PL" dirty="0"/>
          </a:p>
        </p:txBody>
      </p:sp>
      <p:sp>
        <p:nvSpPr>
          <p:cNvPr id="4" name="Symbol zastępczy numeru slajdu 3"/>
          <p:cNvSpPr>
            <a:spLocks noGrp="1"/>
          </p:cNvSpPr>
          <p:nvPr>
            <p:ph type="sldNum" sz="quarter" idx="5"/>
          </p:nvPr>
        </p:nvSpPr>
        <p:spPr/>
        <p:txBody>
          <a:bodyPr/>
          <a:lstStyle/>
          <a:p>
            <a:pPr>
              <a:defRPr/>
            </a:pPr>
            <a:fld id="{F9EFB407-8D0F-4DE1-B93C-E5B940349FB9}" type="slidenum">
              <a:rPr lang="pl-PL" smtClean="0"/>
              <a:pPr>
                <a:defRPr/>
              </a:pPr>
              <a:t>14</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numeru slajdu 3"/>
          <p:cNvSpPr>
            <a:spLocks noGrp="1"/>
          </p:cNvSpPr>
          <p:nvPr>
            <p:ph type="sldNum" sz="quarter" idx="5"/>
          </p:nvPr>
        </p:nvSpPr>
        <p:spPr/>
        <p:txBody>
          <a:bodyPr/>
          <a:lstStyle/>
          <a:p>
            <a:pPr>
              <a:defRPr/>
            </a:pPr>
            <a:fld id="{06706938-2A7F-4CBD-B135-300E75626DF4}" type="slidenum">
              <a:rPr lang="pl-PL" smtClean="0"/>
              <a:pPr>
                <a:defRPr/>
              </a:pPr>
              <a:t>15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ctrTitle" hasCustomPrompt="1"/>
          </p:nvPr>
        </p:nvSpPr>
        <p:spPr>
          <a:xfrm>
            <a:off x="2767914" y="1122363"/>
            <a:ext cx="7900086" cy="1958588"/>
          </a:xfrm>
        </p:spPr>
        <p:txBody>
          <a:bodyPr anchor="b"/>
          <a:lstStyle>
            <a:lvl1pPr algn="ctr">
              <a:defRPr sz="6000" b="1">
                <a:solidFill>
                  <a:srgbClr val="134370"/>
                </a:solidFill>
                <a:effectLst>
                  <a:outerShdw blurRad="38100" dist="38100" dir="2700000" algn="tl">
                    <a:srgbClr val="000000">
                      <a:alpha val="43137"/>
                    </a:srgbClr>
                  </a:outerShdw>
                </a:effectLst>
                <a:latin typeface="Anton" panose="00000500000000000000" pitchFamily="2" charset="-18"/>
              </a:defRPr>
            </a:lvl1pPr>
          </a:lstStyle>
          <a:p>
            <a:r>
              <a:rPr lang="pl-PL" dirty="0"/>
              <a:t>Tytuł</a:t>
            </a:r>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effectLst>
                  <a:outerShdw blurRad="38100" dist="38100" dir="2700000" algn="tl">
                    <a:srgbClr val="000000">
                      <a:alpha val="43137"/>
                    </a:srgbClr>
                  </a:outerShdw>
                </a:effectLst>
                <a:latin typeface="Anton"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Imię i nazwisko </a:t>
            </a:r>
          </a:p>
        </p:txBody>
      </p:sp>
      <p:sp>
        <p:nvSpPr>
          <p:cNvPr id="4" name="Symbol zastępczy daty 3"/>
          <p:cNvSpPr>
            <a:spLocks noGrp="1"/>
          </p:cNvSpPr>
          <p:nvPr>
            <p:ph type="dt" sz="half" idx="10"/>
          </p:nvPr>
        </p:nvSpPr>
        <p:spPr/>
        <p:txBody>
          <a:bodyPr/>
          <a:lstStyle/>
          <a:p>
            <a:fld id="{D15EDC50-EB4C-42AF-B5C4-2F85EFA00BB3}" type="datetimeFigureOut">
              <a:rPr lang="pl-PL" smtClean="0"/>
              <a:t>12.04.2022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368548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15EDC50-EB4C-42AF-B5C4-2F85EFA00BB3}" type="datetimeFigureOut">
              <a:rPr lang="pl-PL" smtClean="0"/>
              <a:t>12.04.2022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365676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15EDC50-EB4C-42AF-B5C4-2F85EFA00BB3}" type="datetimeFigureOut">
              <a:rPr lang="pl-PL" smtClean="0"/>
              <a:t>12.04.2022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41377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p:txBody>
          <a:bodyPr/>
          <a:lstStyle>
            <a:lvl1pPr>
              <a:defRPr>
                <a:latin typeface="Anton" panose="00000500000000000000" pitchFamily="2" charset="-18"/>
              </a:defRPr>
            </a:lvl1pPr>
          </a:lstStyle>
          <a:p>
            <a:r>
              <a:rPr lang="pl-PL" dirty="0"/>
              <a:t>Kliknij, aby edytować styl</a:t>
            </a:r>
          </a:p>
        </p:txBody>
      </p:sp>
      <p:sp>
        <p:nvSpPr>
          <p:cNvPr id="3" name="Symbol zastępczy zawartości 2"/>
          <p:cNvSpPr>
            <a:spLocks noGrp="1"/>
          </p:cNvSpPr>
          <p:nvPr>
            <p:ph idx="1"/>
          </p:nvPr>
        </p:nvSpPr>
        <p:spPr/>
        <p:txBody>
          <a:bodyPr/>
          <a:lstStyle>
            <a:lvl1pPr>
              <a:defRPr>
                <a:latin typeface="Anton" panose="00000500000000000000" pitchFamily="2" charset="-18"/>
              </a:defRPr>
            </a:lvl1pPr>
            <a:lvl2pPr>
              <a:defRPr>
                <a:latin typeface="Anton" panose="00000500000000000000" pitchFamily="2" charset="-18"/>
              </a:defRPr>
            </a:lvl2pPr>
            <a:lvl3pPr>
              <a:defRPr>
                <a:latin typeface="Anton" panose="00000500000000000000" pitchFamily="2" charset="-18"/>
              </a:defRPr>
            </a:lvl3pPr>
            <a:lvl4pPr>
              <a:defRPr>
                <a:latin typeface="Anton" panose="00000500000000000000" pitchFamily="2" charset="-18"/>
              </a:defRPr>
            </a:lvl4pPr>
            <a:lvl5pPr>
              <a:defRPr>
                <a:latin typeface="Anton" panose="00000500000000000000" pitchFamily="2" charset="-18"/>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D15EDC50-EB4C-42AF-B5C4-2F85EFA00BB3}" type="datetimeFigureOut">
              <a:rPr lang="pl-PL" smtClean="0"/>
              <a:t>12.04.2022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183334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D15EDC50-EB4C-42AF-B5C4-2F85EFA00BB3}" type="datetimeFigureOut">
              <a:rPr lang="pl-PL" smtClean="0"/>
              <a:t>12.04.2022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313570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15EDC50-EB4C-42AF-B5C4-2F85EFA00BB3}" type="datetimeFigureOut">
              <a:rPr lang="pl-PL" smtClean="0"/>
              <a:t>12.04.2022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411425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15EDC50-EB4C-42AF-B5C4-2F85EFA00BB3}" type="datetimeFigureOut">
              <a:rPr lang="pl-PL" smtClean="0"/>
              <a:t>12.04.2022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6833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15EDC50-EB4C-42AF-B5C4-2F85EFA00BB3}" type="datetimeFigureOut">
              <a:rPr lang="pl-PL" smtClean="0"/>
              <a:t>12.04.2022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19343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15EDC50-EB4C-42AF-B5C4-2F85EFA00BB3}" type="datetimeFigureOut">
              <a:rPr lang="pl-PL" smtClean="0"/>
              <a:t>12.04.2022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122472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D15EDC50-EB4C-42AF-B5C4-2F85EFA00BB3}" type="datetimeFigureOut">
              <a:rPr lang="pl-PL" smtClean="0"/>
              <a:t>12.04.2022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98423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D15EDC50-EB4C-42AF-B5C4-2F85EFA00BB3}" type="datetimeFigureOut">
              <a:rPr lang="pl-PL" smtClean="0"/>
              <a:t>12.04.2022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136A20-165E-4094-9075-49CF99452F38}" type="slidenum">
              <a:rPr lang="pl-PL" smtClean="0"/>
              <a:t>‹#›</a:t>
            </a:fld>
            <a:endParaRPr lang="pl-PL"/>
          </a:p>
        </p:txBody>
      </p:sp>
    </p:spTree>
    <p:extLst>
      <p:ext uri="{BB962C8B-B14F-4D97-AF65-F5344CB8AC3E}">
        <p14:creationId xmlns:p14="http://schemas.microsoft.com/office/powerpoint/2010/main" val="261576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EDC50-EB4C-42AF-B5C4-2F85EFA00BB3}" type="datetimeFigureOut">
              <a:rPr lang="pl-PL" smtClean="0"/>
              <a:t>12.04.2022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36A20-165E-4094-9075-49CF99452F38}" type="slidenum">
              <a:rPr lang="pl-PL" smtClean="0"/>
              <a:t>‹#›</a:t>
            </a:fld>
            <a:endParaRPr lang="pl-PL"/>
          </a:p>
        </p:txBody>
      </p:sp>
    </p:spTree>
    <p:extLst>
      <p:ext uri="{BB962C8B-B14F-4D97-AF65-F5344CB8AC3E}">
        <p14:creationId xmlns:p14="http://schemas.microsoft.com/office/powerpoint/2010/main" val="171988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4800" dirty="0"/>
              <a:t>CHEMIA W ŚWIECIE ZAPACHÓW</a:t>
            </a:r>
          </a:p>
        </p:txBody>
      </p:sp>
      <p:sp>
        <p:nvSpPr>
          <p:cNvPr id="3" name="Podtytuł 2"/>
          <p:cNvSpPr>
            <a:spLocks noGrp="1"/>
          </p:cNvSpPr>
          <p:nvPr>
            <p:ph type="subTitle" idx="1"/>
          </p:nvPr>
        </p:nvSpPr>
        <p:spPr>
          <a:xfrm>
            <a:off x="2030889" y="3602038"/>
            <a:ext cx="9144000" cy="1655762"/>
          </a:xfrm>
        </p:spPr>
        <p:txBody>
          <a:bodyPr/>
          <a:lstStyle/>
          <a:p>
            <a:endParaRPr lang="pl-PL" dirty="0"/>
          </a:p>
          <a:p>
            <a:endParaRPr lang="pl-PL" dirty="0"/>
          </a:p>
          <a:p>
            <a:r>
              <a:rPr lang="pl-PL" dirty="0"/>
              <a:t>dr Agnieszka Chojnacka</a:t>
            </a:r>
          </a:p>
        </p:txBody>
      </p:sp>
    </p:spTree>
    <p:extLst>
      <p:ext uri="{BB962C8B-B14F-4D97-AF65-F5344CB8AC3E}">
        <p14:creationId xmlns:p14="http://schemas.microsoft.com/office/powerpoint/2010/main" val="216869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ymbol zastępczy zawartości 2"/>
          <p:cNvSpPr>
            <a:spLocks noGrp="1"/>
          </p:cNvSpPr>
          <p:nvPr>
            <p:ph sz="quarter" idx="1"/>
          </p:nvPr>
        </p:nvSpPr>
        <p:spPr>
          <a:xfrm>
            <a:off x="402167" y="908721"/>
            <a:ext cx="11338984" cy="5615905"/>
          </a:xfrm>
        </p:spPr>
        <p:txBody>
          <a:bodyPr/>
          <a:lstStyle/>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1800" b="1" dirty="0">
                <a:latin typeface="Times New Roman" pitchFamily="18" charset="0"/>
                <a:cs typeface="Times New Roman" pitchFamily="18" charset="0"/>
              </a:rPr>
              <a:t>GRUPA OSMOFOROWA </a:t>
            </a:r>
            <a:r>
              <a:rPr lang="pl-PL" altLang="pl-PL" sz="1800" dirty="0">
                <a:latin typeface="Times New Roman" pitchFamily="18" charset="0"/>
                <a:cs typeface="Times New Roman" pitchFamily="18" charset="0"/>
              </a:rPr>
              <a:t>– grupa funkcyjna, która powoduje, że dana substancja jest nośnikiem zapachu. Decyduje o rodzaju zapachu tego związku. Łączy się z receptorem dając wrażenie przyjemnego lub nieprzyjemnego zapachu.</a:t>
            </a:r>
          </a:p>
          <a:p>
            <a:pPr marL="0" indent="0" algn="just" eaLnBrk="1" hangingPunct="1">
              <a:lnSpc>
                <a:spcPct val="120000"/>
              </a:lnSpc>
              <a:buFont typeface="Wingdings 2" pitchFamily="18" charset="2"/>
              <a:buNone/>
              <a:tabLst>
                <a:tab pos="0" algn="l"/>
              </a:tabLst>
            </a:pPr>
            <a:r>
              <a:rPr lang="pl-PL" altLang="pl-PL" sz="1800" dirty="0">
                <a:latin typeface="Times New Roman" pitchFamily="18" charset="0"/>
                <a:cs typeface="Times New Roman" pitchFamily="18" charset="0"/>
              </a:rPr>
              <a:t>Substancje są często klasyfikowane w zależności od zawartego w ich cząsteczkach </a:t>
            </a:r>
            <a:r>
              <a:rPr lang="pl-PL" altLang="pl-PL" sz="1800" dirty="0" err="1">
                <a:latin typeface="Times New Roman" pitchFamily="18" charset="0"/>
                <a:cs typeface="Times New Roman" pitchFamily="18" charset="0"/>
              </a:rPr>
              <a:t>osmoforu</a:t>
            </a:r>
            <a:r>
              <a:rPr lang="pl-PL" altLang="pl-PL" sz="1800" dirty="0">
                <a:latin typeface="Times New Roman" pitchFamily="18" charset="0"/>
                <a:cs typeface="Times New Roman" pitchFamily="18" charset="0"/>
              </a:rPr>
              <a:t>.</a:t>
            </a:r>
          </a:p>
          <a:p>
            <a:pPr marL="0" indent="0" algn="just" eaLnBrk="1" hangingPunct="1">
              <a:lnSpc>
                <a:spcPct val="120000"/>
              </a:lnSpc>
              <a:buFont typeface="Wingdings 2" pitchFamily="18" charset="2"/>
              <a:buNone/>
              <a:tabLst>
                <a:tab pos="0" algn="l"/>
              </a:tabLst>
            </a:pPr>
            <a:endParaRPr lang="pl-PL" altLang="pl-PL" sz="1800" dirty="0">
              <a:latin typeface="Times New Roman" pitchFamily="18" charset="0"/>
              <a:cs typeface="Times New Roman" pitchFamily="18" charset="0"/>
            </a:endParaRPr>
          </a:p>
        </p:txBody>
      </p:sp>
      <p:sp>
        <p:nvSpPr>
          <p:cNvPr id="2" name="Symbol zastępczy numeru slajdu 1"/>
          <p:cNvSpPr>
            <a:spLocks noGrp="1"/>
          </p:cNvSpPr>
          <p:nvPr>
            <p:ph type="sldNum" sz="quarter" idx="12"/>
          </p:nvPr>
        </p:nvSpPr>
        <p:spPr/>
        <p:txBody>
          <a:bodyPr/>
          <a:lstStyle/>
          <a:p>
            <a:pPr>
              <a:defRPr/>
            </a:pPr>
            <a:fld id="{B0AA4F8B-7035-4A46-B76F-78EBC2B93844}" type="slidenum">
              <a:rPr lang="pl-PL" smtClean="0"/>
              <a:pPr>
                <a:defRPr/>
              </a:pPr>
              <a:t>10</a:t>
            </a:fld>
            <a:endParaRPr lang="pl-PL"/>
          </a:p>
        </p:txBody>
      </p:sp>
      <p:sp>
        <p:nvSpPr>
          <p:cNvPr id="6" name="pole tekstowe 5"/>
          <p:cNvSpPr txBox="1"/>
          <p:nvPr/>
        </p:nvSpPr>
        <p:spPr>
          <a:xfrm>
            <a:off x="468142" y="526774"/>
            <a:ext cx="2880340" cy="646331"/>
          </a:xfrm>
          <a:prstGeom prst="rect">
            <a:avLst/>
          </a:prstGeom>
          <a:solidFill>
            <a:schemeClr val="bg1"/>
          </a:solidFill>
          <a:ln>
            <a:solidFill>
              <a:srgbClr val="134370"/>
            </a:solidFill>
          </a:ln>
        </p:spPr>
        <p:txBody>
          <a:bodyPr wrap="none" rtlCol="0">
            <a:spAutoFit/>
          </a:bodyPr>
          <a:lstStyle/>
          <a:p>
            <a:pPr algn="ctr"/>
            <a:r>
              <a:rPr lang="pl-PL" dirty="0">
                <a:solidFill>
                  <a:srgbClr val="002060"/>
                </a:solidFill>
              </a:rPr>
              <a:t>ALKOHOLE</a:t>
            </a:r>
          </a:p>
          <a:p>
            <a:r>
              <a:rPr lang="pl-PL" dirty="0">
                <a:solidFill>
                  <a:srgbClr val="002060"/>
                </a:solidFill>
              </a:rPr>
              <a:t>GRUPA OSMOFOROWA  </a:t>
            </a:r>
            <a:r>
              <a:rPr lang="pl-PL" b="1" dirty="0">
                <a:solidFill>
                  <a:srgbClr val="002060"/>
                </a:solidFill>
              </a:rPr>
              <a:t>- OH</a:t>
            </a:r>
          </a:p>
        </p:txBody>
      </p:sp>
      <p:sp>
        <p:nvSpPr>
          <p:cNvPr id="14" name="pole tekstowe 13"/>
          <p:cNvSpPr txBox="1"/>
          <p:nvPr/>
        </p:nvSpPr>
        <p:spPr>
          <a:xfrm>
            <a:off x="2158343" y="1509235"/>
            <a:ext cx="2923621" cy="646331"/>
          </a:xfrm>
          <a:prstGeom prst="rect">
            <a:avLst/>
          </a:prstGeom>
          <a:solidFill>
            <a:schemeClr val="bg1"/>
          </a:solidFill>
          <a:ln>
            <a:solidFill>
              <a:srgbClr val="134370"/>
            </a:solidFill>
          </a:ln>
        </p:spPr>
        <p:txBody>
          <a:bodyPr wrap="none" rtlCol="0">
            <a:spAutoFit/>
          </a:bodyPr>
          <a:lstStyle/>
          <a:p>
            <a:pPr algn="ctr"/>
            <a:r>
              <a:rPr lang="pl-PL" dirty="0">
                <a:solidFill>
                  <a:srgbClr val="002060"/>
                </a:solidFill>
              </a:rPr>
              <a:t>KETONY</a:t>
            </a:r>
          </a:p>
          <a:p>
            <a:r>
              <a:rPr lang="pl-PL" dirty="0">
                <a:solidFill>
                  <a:srgbClr val="002060"/>
                </a:solidFill>
              </a:rPr>
              <a:t>GRUPA OSMOFOROWA - </a:t>
            </a:r>
            <a:r>
              <a:rPr lang="pl-PL" b="1" dirty="0">
                <a:solidFill>
                  <a:srgbClr val="002060"/>
                </a:solidFill>
              </a:rPr>
              <a:t>C=O</a:t>
            </a:r>
          </a:p>
        </p:txBody>
      </p:sp>
      <p:sp>
        <p:nvSpPr>
          <p:cNvPr id="15" name="pole tekstowe 14"/>
          <p:cNvSpPr txBox="1"/>
          <p:nvPr/>
        </p:nvSpPr>
        <p:spPr>
          <a:xfrm>
            <a:off x="4842666" y="351181"/>
            <a:ext cx="3160802" cy="646331"/>
          </a:xfrm>
          <a:prstGeom prst="rect">
            <a:avLst/>
          </a:prstGeom>
          <a:solidFill>
            <a:schemeClr val="bg1"/>
          </a:solidFill>
          <a:ln>
            <a:solidFill>
              <a:srgbClr val="134370"/>
            </a:solidFill>
          </a:ln>
        </p:spPr>
        <p:txBody>
          <a:bodyPr wrap="none" rtlCol="0">
            <a:spAutoFit/>
          </a:bodyPr>
          <a:lstStyle/>
          <a:p>
            <a:pPr algn="ctr"/>
            <a:r>
              <a:rPr lang="pl-PL" dirty="0">
                <a:solidFill>
                  <a:srgbClr val="002060"/>
                </a:solidFill>
              </a:rPr>
              <a:t>ESTRY</a:t>
            </a:r>
          </a:p>
          <a:p>
            <a:r>
              <a:rPr lang="pl-PL" dirty="0">
                <a:solidFill>
                  <a:srgbClr val="002060"/>
                </a:solidFill>
              </a:rPr>
              <a:t>GRUPA OSMOFOROWA  </a:t>
            </a:r>
            <a:r>
              <a:rPr lang="pl-PL" b="1" dirty="0">
                <a:solidFill>
                  <a:srgbClr val="002060"/>
                </a:solidFill>
              </a:rPr>
              <a:t>- COOR</a:t>
            </a:r>
          </a:p>
        </p:txBody>
      </p:sp>
      <p:sp>
        <p:nvSpPr>
          <p:cNvPr id="16" name="pole tekstowe 15"/>
          <p:cNvSpPr txBox="1"/>
          <p:nvPr/>
        </p:nvSpPr>
        <p:spPr>
          <a:xfrm>
            <a:off x="1001172" y="2714895"/>
            <a:ext cx="3006977" cy="646331"/>
          </a:xfrm>
          <a:prstGeom prst="rect">
            <a:avLst/>
          </a:prstGeom>
          <a:solidFill>
            <a:schemeClr val="bg1"/>
          </a:solidFill>
          <a:ln>
            <a:solidFill>
              <a:srgbClr val="134370"/>
            </a:solidFill>
          </a:ln>
        </p:spPr>
        <p:txBody>
          <a:bodyPr wrap="none" rtlCol="0">
            <a:spAutoFit/>
          </a:bodyPr>
          <a:lstStyle/>
          <a:p>
            <a:pPr algn="ctr"/>
            <a:r>
              <a:rPr lang="pl-PL" dirty="0">
                <a:solidFill>
                  <a:srgbClr val="002060"/>
                </a:solidFill>
              </a:rPr>
              <a:t>ALDEHYDY</a:t>
            </a:r>
          </a:p>
          <a:p>
            <a:r>
              <a:rPr lang="pl-PL" dirty="0">
                <a:solidFill>
                  <a:srgbClr val="002060"/>
                </a:solidFill>
              </a:rPr>
              <a:t>GRUPA OSMOFOROWA  </a:t>
            </a:r>
            <a:r>
              <a:rPr lang="pl-PL" b="1" dirty="0">
                <a:solidFill>
                  <a:srgbClr val="002060"/>
                </a:solidFill>
              </a:rPr>
              <a:t>- CHO</a:t>
            </a:r>
          </a:p>
        </p:txBody>
      </p:sp>
      <p:sp>
        <p:nvSpPr>
          <p:cNvPr id="17" name="pole tekstowe 16"/>
          <p:cNvSpPr txBox="1"/>
          <p:nvPr/>
        </p:nvSpPr>
        <p:spPr>
          <a:xfrm>
            <a:off x="5171581" y="2385103"/>
            <a:ext cx="5888663" cy="646331"/>
          </a:xfrm>
          <a:prstGeom prst="rect">
            <a:avLst/>
          </a:prstGeom>
          <a:solidFill>
            <a:schemeClr val="bg1"/>
          </a:solidFill>
          <a:ln>
            <a:solidFill>
              <a:srgbClr val="134370"/>
            </a:solidFill>
          </a:ln>
        </p:spPr>
        <p:txBody>
          <a:bodyPr wrap="none" rtlCol="0">
            <a:spAutoFit/>
          </a:bodyPr>
          <a:lstStyle/>
          <a:p>
            <a:pPr algn="ctr"/>
            <a:r>
              <a:rPr lang="pl-PL" dirty="0">
                <a:solidFill>
                  <a:srgbClr val="002060"/>
                </a:solidFill>
              </a:rPr>
              <a:t>FENOLE</a:t>
            </a:r>
          </a:p>
          <a:p>
            <a:r>
              <a:rPr lang="pl-PL" dirty="0">
                <a:solidFill>
                  <a:srgbClr val="002060"/>
                </a:solidFill>
              </a:rPr>
              <a:t>GRUPA OSMOFOROWA  </a:t>
            </a:r>
            <a:r>
              <a:rPr lang="pl-PL" b="1" dirty="0">
                <a:solidFill>
                  <a:srgbClr val="002060"/>
                </a:solidFill>
              </a:rPr>
              <a:t>- OH przy pierścieniu aromatycznym</a:t>
            </a:r>
          </a:p>
        </p:txBody>
      </p:sp>
      <p:sp>
        <p:nvSpPr>
          <p:cNvPr id="9" name="pole tekstowe 8"/>
          <p:cNvSpPr txBox="1"/>
          <p:nvPr/>
        </p:nvSpPr>
        <p:spPr>
          <a:xfrm>
            <a:off x="5765715" y="1312252"/>
            <a:ext cx="2990947" cy="646331"/>
          </a:xfrm>
          <a:prstGeom prst="rect">
            <a:avLst/>
          </a:prstGeom>
          <a:solidFill>
            <a:schemeClr val="bg1"/>
          </a:solidFill>
          <a:ln>
            <a:solidFill>
              <a:srgbClr val="134370"/>
            </a:solidFill>
          </a:ln>
        </p:spPr>
        <p:txBody>
          <a:bodyPr wrap="none" rtlCol="0">
            <a:spAutoFit/>
          </a:bodyPr>
          <a:lstStyle/>
          <a:p>
            <a:pPr algn="ctr"/>
            <a:r>
              <a:rPr lang="pl-PL" dirty="0">
                <a:solidFill>
                  <a:srgbClr val="002060"/>
                </a:solidFill>
              </a:rPr>
              <a:t>AMINY</a:t>
            </a:r>
          </a:p>
          <a:p>
            <a:r>
              <a:rPr lang="pl-PL" dirty="0">
                <a:solidFill>
                  <a:srgbClr val="002060"/>
                </a:solidFill>
              </a:rPr>
              <a:t>GRUPA OSMOFOROWA – </a:t>
            </a:r>
            <a:r>
              <a:rPr lang="pl-PL" b="1" dirty="0">
                <a:solidFill>
                  <a:srgbClr val="002060"/>
                </a:solidFill>
              </a:rPr>
              <a:t>NH</a:t>
            </a:r>
            <a:r>
              <a:rPr lang="pl-PL" b="1" baseline="-25000" dirty="0">
                <a:solidFill>
                  <a:srgbClr val="002060"/>
                </a:solidFill>
              </a:rPr>
              <a:t>2</a:t>
            </a:r>
          </a:p>
        </p:txBody>
      </p:sp>
    </p:spTree>
    <p:extLst>
      <p:ext uri="{BB962C8B-B14F-4D97-AF65-F5344CB8AC3E}">
        <p14:creationId xmlns:p14="http://schemas.microsoft.com/office/powerpoint/2010/main" val="363059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52945E33-40EC-49A9-9746-781F6B1EB1A9}" type="slidenum">
              <a:rPr lang="pl-PL" smtClean="0"/>
              <a:pPr>
                <a:defRPr/>
              </a:pPr>
              <a:t>11</a:t>
            </a:fld>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2602881116"/>
              </p:ext>
            </p:extLst>
          </p:nvPr>
        </p:nvGraphicFramePr>
        <p:xfrm>
          <a:off x="2354577" y="1226571"/>
          <a:ext cx="8128000" cy="2270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pl-PL" sz="1600" dirty="0"/>
                        <a:t>ZAPACHY z reguły PRZYJEMNE</a:t>
                      </a:r>
                    </a:p>
                  </a:txBody>
                  <a:tcPr anchor="ctr"/>
                </a:tc>
                <a:tc>
                  <a:txBody>
                    <a:bodyPr/>
                    <a:lstStyle/>
                    <a:p>
                      <a:pPr algn="ctr"/>
                      <a:r>
                        <a:rPr lang="pl-PL" sz="1600" dirty="0"/>
                        <a:t>ZAPACHY z reguły NIEPRZYJEMNE</a:t>
                      </a:r>
                    </a:p>
                  </a:txBody>
                  <a:tcPr anchor="ctr"/>
                </a:tc>
                <a:extLst>
                  <a:ext uri="{0D108BD9-81ED-4DB2-BD59-A6C34878D82A}">
                    <a16:rowId xmlns:a16="http://schemas.microsoft.com/office/drawing/2014/main" val="10000"/>
                  </a:ext>
                </a:extLst>
              </a:tr>
              <a:tr h="370840">
                <a:tc>
                  <a:txBody>
                    <a:bodyPr/>
                    <a:lstStyle/>
                    <a:p>
                      <a:pPr algn="ctr"/>
                      <a:r>
                        <a:rPr lang="pl-PL" sz="1600" b="1" dirty="0"/>
                        <a:t>z</a:t>
                      </a:r>
                      <a:r>
                        <a:rPr lang="pl-PL" sz="1600" b="1" baseline="0" dirty="0"/>
                        <a:t> grupą estrową</a:t>
                      </a:r>
                      <a:endParaRPr lang="pl-PL" sz="1600" b="1" dirty="0"/>
                    </a:p>
                  </a:txBody>
                  <a:tcPr anchor="ctr"/>
                </a:tc>
                <a:tc>
                  <a:txBody>
                    <a:bodyPr/>
                    <a:lstStyle/>
                    <a:p>
                      <a:pPr algn="ctr"/>
                      <a:r>
                        <a:rPr lang="pl-PL" sz="1600" b="1" dirty="0"/>
                        <a:t>z atomami siarki</a:t>
                      </a:r>
                    </a:p>
                    <a:p>
                      <a:pPr algn="ctr"/>
                      <a:r>
                        <a:rPr lang="pl-PL" sz="1600" b="1" dirty="0"/>
                        <a:t>np. grupa </a:t>
                      </a:r>
                      <a:r>
                        <a:rPr lang="pl-PL" sz="1600" b="1" dirty="0" err="1"/>
                        <a:t>tiolowa</a:t>
                      </a:r>
                      <a:endParaRPr lang="pl-PL" sz="1600" b="1" dirty="0"/>
                    </a:p>
                  </a:txBody>
                  <a:tcPr anchor="ctr"/>
                </a:tc>
                <a:extLst>
                  <a:ext uri="{0D108BD9-81ED-4DB2-BD59-A6C34878D82A}">
                    <a16:rowId xmlns:a16="http://schemas.microsoft.com/office/drawing/2014/main" val="10001"/>
                  </a:ext>
                </a:extLst>
              </a:tr>
              <a:tr h="370840">
                <a:tc>
                  <a:txBody>
                    <a:bodyPr/>
                    <a:lstStyle/>
                    <a:p>
                      <a:pPr algn="ctr"/>
                      <a:r>
                        <a:rPr lang="pl-PL" sz="1600" b="1" dirty="0"/>
                        <a:t>z grupą eterową</a:t>
                      </a:r>
                    </a:p>
                  </a:txBody>
                  <a:tcPr anchor="ctr"/>
                </a:tc>
                <a:tc>
                  <a:txBody>
                    <a:bodyPr/>
                    <a:lstStyle/>
                    <a:p>
                      <a:pPr algn="ctr"/>
                      <a:r>
                        <a:rPr lang="pl-PL" sz="1600" b="1" dirty="0"/>
                        <a:t>z atomami azotu</a:t>
                      </a:r>
                    </a:p>
                    <a:p>
                      <a:pPr algn="ctr"/>
                      <a:r>
                        <a:rPr lang="pl-PL" sz="1600" b="1" dirty="0"/>
                        <a:t>np. grupa aminowa</a:t>
                      </a:r>
                    </a:p>
                  </a:txBody>
                  <a:tcPr anchor="ctr"/>
                </a:tc>
                <a:extLst>
                  <a:ext uri="{0D108BD9-81ED-4DB2-BD59-A6C34878D82A}">
                    <a16:rowId xmlns:a16="http://schemas.microsoft.com/office/drawing/2014/main" val="10002"/>
                  </a:ext>
                </a:extLst>
              </a:tr>
              <a:tr h="370840">
                <a:tc>
                  <a:txBody>
                    <a:bodyPr/>
                    <a:lstStyle/>
                    <a:p>
                      <a:pPr algn="ctr"/>
                      <a:r>
                        <a:rPr lang="pl-PL" sz="1600" b="1" dirty="0"/>
                        <a:t>z grupą ketonową</a:t>
                      </a:r>
                    </a:p>
                  </a:txBody>
                  <a:tcPr anchor="ctr"/>
                </a:tc>
                <a:tc>
                  <a:txBody>
                    <a:bodyPr/>
                    <a:lstStyle/>
                    <a:p>
                      <a:pPr algn="ctr"/>
                      <a:r>
                        <a:rPr lang="pl-PL" sz="1600" b="1" dirty="0"/>
                        <a:t>-</a:t>
                      </a:r>
                    </a:p>
                  </a:txBody>
                  <a:tcPr anchor="ctr"/>
                </a:tc>
                <a:extLst>
                  <a:ext uri="{0D108BD9-81ED-4DB2-BD59-A6C34878D82A}">
                    <a16:rowId xmlns:a16="http://schemas.microsoft.com/office/drawing/2014/main" val="10003"/>
                  </a:ext>
                </a:extLst>
              </a:tr>
              <a:tr h="370840">
                <a:tc>
                  <a:txBody>
                    <a:bodyPr/>
                    <a:lstStyle/>
                    <a:p>
                      <a:pPr algn="ctr"/>
                      <a:r>
                        <a:rPr lang="pl-PL" sz="1600" b="1" dirty="0"/>
                        <a:t>z grupą aldehydową</a:t>
                      </a:r>
                    </a:p>
                  </a:txBody>
                  <a:tcPr anchor="ctr"/>
                </a:tc>
                <a:tc>
                  <a:txBody>
                    <a:bodyPr/>
                    <a:lstStyle/>
                    <a:p>
                      <a:pPr algn="ctr"/>
                      <a:r>
                        <a:rPr lang="pl-PL" sz="1600" b="1" dirty="0"/>
                        <a:t>-</a:t>
                      </a:r>
                    </a:p>
                  </a:txBody>
                  <a:tcPr anchor="ctr"/>
                </a:tc>
                <a:extLst>
                  <a:ext uri="{0D108BD9-81ED-4DB2-BD59-A6C34878D82A}">
                    <a16:rowId xmlns:a16="http://schemas.microsoft.com/office/drawing/2014/main" val="10004"/>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59" y="3779768"/>
            <a:ext cx="14097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ipsa 3"/>
          <p:cNvSpPr/>
          <p:nvPr/>
        </p:nvSpPr>
        <p:spPr>
          <a:xfrm>
            <a:off x="1437861" y="3779768"/>
            <a:ext cx="487017" cy="523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Elipsa 11"/>
          <p:cNvSpPr/>
          <p:nvPr/>
        </p:nvSpPr>
        <p:spPr>
          <a:xfrm>
            <a:off x="603803" y="4223922"/>
            <a:ext cx="487017" cy="523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Elipsa 12"/>
          <p:cNvSpPr/>
          <p:nvPr/>
        </p:nvSpPr>
        <p:spPr>
          <a:xfrm>
            <a:off x="1194352" y="4340291"/>
            <a:ext cx="487017" cy="523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802187" y="4827518"/>
            <a:ext cx="966547" cy="307777"/>
          </a:xfrm>
          <a:prstGeom prst="rect">
            <a:avLst/>
          </a:prstGeom>
          <a:noFill/>
          <a:ln>
            <a:solidFill>
              <a:srgbClr val="134370"/>
            </a:solidFill>
          </a:ln>
        </p:spPr>
        <p:txBody>
          <a:bodyPr wrap="none" rtlCol="0">
            <a:spAutoFit/>
          </a:bodyPr>
          <a:lstStyle/>
          <a:p>
            <a:r>
              <a:rPr lang="pl-PL" sz="1400" b="1" dirty="0"/>
              <a:t>WANILINA</a:t>
            </a:r>
          </a:p>
        </p:txBody>
      </p:sp>
      <p:sp>
        <p:nvSpPr>
          <p:cNvPr id="15" name="pole tekstowe 14"/>
          <p:cNvSpPr txBox="1"/>
          <p:nvPr/>
        </p:nvSpPr>
        <p:spPr>
          <a:xfrm>
            <a:off x="4940178" y="4458186"/>
            <a:ext cx="1506374" cy="523220"/>
          </a:xfrm>
          <a:prstGeom prst="rect">
            <a:avLst/>
          </a:prstGeom>
          <a:noFill/>
          <a:ln>
            <a:solidFill>
              <a:srgbClr val="134370"/>
            </a:solidFill>
          </a:ln>
        </p:spPr>
        <p:txBody>
          <a:bodyPr wrap="none" rtlCol="0">
            <a:spAutoFit/>
          </a:bodyPr>
          <a:lstStyle/>
          <a:p>
            <a:r>
              <a:rPr lang="pl-PL" sz="1400" b="1" dirty="0"/>
              <a:t>DIMETYLOAMINA</a:t>
            </a:r>
          </a:p>
          <a:p>
            <a:pPr algn="ctr"/>
            <a:r>
              <a:rPr lang="pl-PL" sz="1400" b="1" dirty="0"/>
              <a:t>w śledziach</a:t>
            </a:r>
          </a:p>
        </p:txBody>
      </p:sp>
      <p:sp>
        <p:nvSpPr>
          <p:cNvPr id="16" name="pole tekstowe 15"/>
          <p:cNvSpPr txBox="1"/>
          <p:nvPr/>
        </p:nvSpPr>
        <p:spPr>
          <a:xfrm>
            <a:off x="6643084" y="4925702"/>
            <a:ext cx="1667892" cy="738664"/>
          </a:xfrm>
          <a:prstGeom prst="rect">
            <a:avLst/>
          </a:prstGeom>
          <a:noFill/>
          <a:ln>
            <a:solidFill>
              <a:srgbClr val="134370"/>
            </a:solidFill>
          </a:ln>
        </p:spPr>
        <p:txBody>
          <a:bodyPr wrap="none" rtlCol="0">
            <a:spAutoFit/>
          </a:bodyPr>
          <a:lstStyle/>
          <a:p>
            <a:r>
              <a:rPr lang="pl-PL" sz="1400" b="1" dirty="0"/>
              <a:t>TRIMETYLOAMINA</a:t>
            </a:r>
          </a:p>
          <a:p>
            <a:pPr algn="ctr"/>
            <a:r>
              <a:rPr lang="pl-PL" sz="1400" b="1" dirty="0">
                <a:solidFill>
                  <a:srgbClr val="FF0000"/>
                </a:solidFill>
              </a:rPr>
              <a:t>N</a:t>
            </a:r>
            <a:r>
              <a:rPr lang="pl-PL" sz="1400" b="1" dirty="0"/>
              <a:t>(CH</a:t>
            </a:r>
            <a:r>
              <a:rPr lang="pl-PL" sz="1400" b="1" baseline="-25000" dirty="0"/>
              <a:t>3</a:t>
            </a:r>
            <a:r>
              <a:rPr lang="pl-PL" sz="1400" b="1" dirty="0"/>
              <a:t>)</a:t>
            </a:r>
            <a:r>
              <a:rPr lang="pl-PL" sz="1400" b="1" baseline="-25000" dirty="0"/>
              <a:t>3</a:t>
            </a:r>
          </a:p>
          <a:p>
            <a:pPr algn="ctr"/>
            <a:r>
              <a:rPr lang="pl-PL" sz="1400" b="1" dirty="0"/>
              <a:t>w zepsutych rybach</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47" y="3709364"/>
            <a:ext cx="1385438" cy="63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lipsa 20"/>
          <p:cNvSpPr/>
          <p:nvPr/>
        </p:nvSpPr>
        <p:spPr>
          <a:xfrm>
            <a:off x="5449857" y="3879362"/>
            <a:ext cx="487017" cy="523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0312792" y="3427142"/>
            <a:ext cx="1751442" cy="738664"/>
          </a:xfrm>
          <a:prstGeom prst="rect">
            <a:avLst/>
          </a:prstGeom>
          <a:noFill/>
          <a:ln>
            <a:solidFill>
              <a:srgbClr val="134370"/>
            </a:solidFill>
          </a:ln>
        </p:spPr>
        <p:txBody>
          <a:bodyPr wrap="none" rtlCol="0">
            <a:spAutoFit/>
          </a:bodyPr>
          <a:lstStyle/>
          <a:p>
            <a:pPr algn="ctr"/>
            <a:r>
              <a:rPr lang="pl-PL" sz="1400" b="1" dirty="0"/>
              <a:t>SIARKOWODÓR</a:t>
            </a:r>
          </a:p>
          <a:p>
            <a:pPr algn="ctr"/>
            <a:r>
              <a:rPr lang="pl-PL" sz="1400" b="1" dirty="0"/>
              <a:t>H</a:t>
            </a:r>
            <a:r>
              <a:rPr lang="pl-PL" sz="1400" b="1" baseline="-25000" dirty="0"/>
              <a:t>2</a:t>
            </a:r>
            <a:r>
              <a:rPr lang="pl-PL" sz="1400" b="1" dirty="0">
                <a:solidFill>
                  <a:srgbClr val="FF0000"/>
                </a:solidFill>
              </a:rPr>
              <a:t>S</a:t>
            </a:r>
          </a:p>
          <a:p>
            <a:pPr algn="ctr"/>
            <a:r>
              <a:rPr lang="pl-PL" sz="1400" b="1" dirty="0"/>
              <a:t>zapach zgniłych jajek</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637" y="4693175"/>
            <a:ext cx="2447512" cy="55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ole tekstowe 22"/>
          <p:cNvSpPr txBox="1"/>
          <p:nvPr/>
        </p:nvSpPr>
        <p:spPr>
          <a:xfrm>
            <a:off x="2216784" y="5375196"/>
            <a:ext cx="2413609" cy="523220"/>
          </a:xfrm>
          <a:prstGeom prst="rect">
            <a:avLst/>
          </a:prstGeom>
          <a:noFill/>
          <a:ln>
            <a:solidFill>
              <a:srgbClr val="134370"/>
            </a:solidFill>
          </a:ln>
        </p:spPr>
        <p:txBody>
          <a:bodyPr wrap="none" rtlCol="0">
            <a:spAutoFit/>
          </a:bodyPr>
          <a:lstStyle/>
          <a:p>
            <a:r>
              <a:rPr lang="pl-PL" sz="1400" b="1" dirty="0"/>
              <a:t>MAŚLAN (BUTANIAN) BUTYLU</a:t>
            </a:r>
          </a:p>
          <a:p>
            <a:pPr algn="ctr"/>
            <a:r>
              <a:rPr lang="pl-PL" sz="1400" b="1" dirty="0"/>
              <a:t>zapach ananasa</a:t>
            </a:r>
          </a:p>
        </p:txBody>
      </p:sp>
      <p:pic>
        <p:nvPicPr>
          <p:cNvPr id="2053" name="Picture 5"/>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8760" y="1670189"/>
            <a:ext cx="1442609" cy="87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pole tekstowe 23"/>
          <p:cNvSpPr txBox="1"/>
          <p:nvPr/>
        </p:nvSpPr>
        <p:spPr>
          <a:xfrm>
            <a:off x="78655" y="2675062"/>
            <a:ext cx="2120517" cy="523220"/>
          </a:xfrm>
          <a:prstGeom prst="rect">
            <a:avLst/>
          </a:prstGeom>
          <a:noFill/>
          <a:ln>
            <a:solidFill>
              <a:srgbClr val="134370"/>
            </a:solidFill>
          </a:ln>
        </p:spPr>
        <p:txBody>
          <a:bodyPr wrap="none" rtlCol="0">
            <a:spAutoFit/>
          </a:bodyPr>
          <a:lstStyle/>
          <a:p>
            <a:r>
              <a:rPr lang="pl-PL" sz="1400" b="1" dirty="0"/>
              <a:t>ALDEHYD CYNAMONOWY</a:t>
            </a:r>
          </a:p>
          <a:p>
            <a:pPr algn="ctr"/>
            <a:r>
              <a:rPr lang="pl-PL" sz="1400" b="1" dirty="0"/>
              <a:t>zapach cynamonu</a:t>
            </a:r>
          </a:p>
        </p:txBody>
      </p:sp>
      <p:sp>
        <p:nvSpPr>
          <p:cNvPr id="25" name="Elipsa 24"/>
          <p:cNvSpPr/>
          <p:nvPr/>
        </p:nvSpPr>
        <p:spPr>
          <a:xfrm>
            <a:off x="1194352" y="1607732"/>
            <a:ext cx="629821" cy="741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8440183" y="4323844"/>
            <a:ext cx="2049857" cy="738664"/>
          </a:xfrm>
          <a:prstGeom prst="rect">
            <a:avLst/>
          </a:prstGeom>
          <a:noFill/>
          <a:ln>
            <a:solidFill>
              <a:srgbClr val="134370"/>
            </a:solidFill>
          </a:ln>
        </p:spPr>
        <p:txBody>
          <a:bodyPr wrap="none" rtlCol="0">
            <a:spAutoFit/>
          </a:bodyPr>
          <a:lstStyle/>
          <a:p>
            <a:r>
              <a:rPr lang="pl-PL" sz="1400" b="1" dirty="0"/>
              <a:t>MERKAPTAN METYLOWY</a:t>
            </a:r>
          </a:p>
          <a:p>
            <a:pPr algn="ctr"/>
            <a:r>
              <a:rPr lang="pl-PL" sz="1400" b="1" dirty="0"/>
              <a:t>CH</a:t>
            </a:r>
            <a:r>
              <a:rPr lang="pl-PL" sz="1400" b="1" baseline="-25000" dirty="0"/>
              <a:t>3</a:t>
            </a:r>
            <a:r>
              <a:rPr lang="pl-PL" sz="1400" b="1" dirty="0"/>
              <a:t> – </a:t>
            </a:r>
            <a:r>
              <a:rPr lang="pl-PL" sz="1400" b="1" dirty="0">
                <a:solidFill>
                  <a:srgbClr val="FF0000"/>
                </a:solidFill>
              </a:rPr>
              <a:t>S</a:t>
            </a:r>
            <a:r>
              <a:rPr lang="pl-PL" sz="1400" b="1" dirty="0"/>
              <a:t>H</a:t>
            </a:r>
          </a:p>
          <a:p>
            <a:pPr algn="ctr"/>
            <a:r>
              <a:rPr lang="pl-PL" sz="1400" b="1" dirty="0"/>
              <a:t>zapach zgniłej kapusty</a:t>
            </a:r>
          </a:p>
        </p:txBody>
      </p:sp>
    </p:spTree>
    <p:extLst>
      <p:ext uri="{BB962C8B-B14F-4D97-AF65-F5344CB8AC3E}">
        <p14:creationId xmlns:p14="http://schemas.microsoft.com/office/powerpoint/2010/main" val="396155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ymbol zastępczy zawartości 2"/>
          <p:cNvSpPr>
            <a:spLocks noGrp="1"/>
          </p:cNvSpPr>
          <p:nvPr>
            <p:ph sz="quarter" idx="1"/>
          </p:nvPr>
        </p:nvSpPr>
        <p:spPr>
          <a:xfrm>
            <a:off x="402167" y="1129615"/>
            <a:ext cx="11338984" cy="4997450"/>
          </a:xfrm>
        </p:spPr>
        <p:txBody>
          <a:bodyPr/>
          <a:lstStyle/>
          <a:p>
            <a:pPr marL="0" indent="0" algn="just" eaLnBrk="1" hangingPunct="1">
              <a:lnSpc>
                <a:spcPct val="120000"/>
              </a:lnSpc>
              <a:buClr>
                <a:srgbClr val="002060"/>
              </a:buClr>
              <a:buNone/>
              <a:tabLst>
                <a:tab pos="0" algn="l"/>
              </a:tabLst>
            </a:pPr>
            <a:r>
              <a:rPr lang="pl-PL" altLang="pl-PL" sz="1800" dirty="0">
                <a:latin typeface="Times New Roman" pitchFamily="18" charset="0"/>
                <a:cs typeface="Times New Roman" pitchFamily="18" charset="0"/>
              </a:rPr>
              <a:t>Zapach związku zależy od jego struktury przestrzennej.</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r="56577"/>
          <a:stretch>
            <a:fillRect/>
          </a:stretch>
        </p:blipFill>
        <p:spPr bwMode="auto">
          <a:xfrm>
            <a:off x="3983567" y="2223812"/>
            <a:ext cx="1439333" cy="110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3894" r="4611"/>
          <a:stretch/>
        </p:blipFill>
        <p:spPr bwMode="auto">
          <a:xfrm>
            <a:off x="6460435" y="2223812"/>
            <a:ext cx="1341782" cy="110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pole tekstowe 16"/>
          <p:cNvSpPr txBox="1">
            <a:spLocks noChangeArrowheads="1"/>
          </p:cNvSpPr>
          <p:nvPr/>
        </p:nvSpPr>
        <p:spPr bwMode="auto">
          <a:xfrm>
            <a:off x="4858672" y="1730513"/>
            <a:ext cx="21989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A8CDD7"/>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C0BEAF"/>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CEC597"/>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CEC597"/>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CEC597"/>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CEC597"/>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CEC597"/>
              </a:buClr>
              <a:buChar char="•"/>
              <a:defRPr>
                <a:solidFill>
                  <a:schemeClr val="tx1"/>
                </a:solidFill>
                <a:latin typeface="Georgia" pitchFamily="18" charset="0"/>
              </a:defRPr>
            </a:lvl9pPr>
          </a:lstStyle>
          <a:p>
            <a:pPr eaLnBrk="1" hangingPunct="1">
              <a:spcBef>
                <a:spcPct val="0"/>
              </a:spcBef>
              <a:buClrTx/>
              <a:buSzTx/>
              <a:buFontTx/>
              <a:buNone/>
            </a:pPr>
            <a:r>
              <a:rPr lang="pl-PL" altLang="pl-PL" sz="1400" b="1" dirty="0">
                <a:solidFill>
                  <a:srgbClr val="0070C0"/>
                </a:solidFill>
                <a:latin typeface="Calibri" pitchFamily="34" charset="0"/>
              </a:rPr>
              <a:t> </a:t>
            </a:r>
            <a:r>
              <a:rPr lang="pl-PL" altLang="pl-PL" sz="1600" b="1" dirty="0" err="1">
                <a:solidFill>
                  <a:srgbClr val="0070C0"/>
                </a:solidFill>
                <a:latin typeface="Calibri" pitchFamily="34" charset="0"/>
              </a:rPr>
              <a:t>enancjomery</a:t>
            </a:r>
            <a:r>
              <a:rPr lang="pl-PL" altLang="pl-PL" sz="1600" b="1" dirty="0">
                <a:solidFill>
                  <a:srgbClr val="0070C0"/>
                </a:solidFill>
                <a:latin typeface="Calibri" pitchFamily="34" charset="0"/>
              </a:rPr>
              <a:t> limonenu</a:t>
            </a:r>
          </a:p>
        </p:txBody>
      </p:sp>
      <p:sp>
        <p:nvSpPr>
          <p:cNvPr id="2" name="Symbol zastępczy numeru slajdu 1"/>
          <p:cNvSpPr>
            <a:spLocks noGrp="1"/>
          </p:cNvSpPr>
          <p:nvPr>
            <p:ph type="sldNum" sz="quarter" idx="12"/>
          </p:nvPr>
        </p:nvSpPr>
        <p:spPr/>
        <p:txBody>
          <a:bodyPr/>
          <a:lstStyle/>
          <a:p>
            <a:pPr>
              <a:defRPr/>
            </a:pPr>
            <a:fld id="{E3EFB486-1B39-420E-954D-8703473BAEC4}" type="slidenum">
              <a:rPr lang="pl-PL" smtClean="0"/>
              <a:pPr>
                <a:defRPr/>
              </a:pPr>
              <a:t>12</a:t>
            </a:fld>
            <a:endParaRPr lang="pl-PL"/>
          </a:p>
        </p:txBody>
      </p:sp>
      <p:pic>
        <p:nvPicPr>
          <p:cNvPr id="24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72" y="3655080"/>
            <a:ext cx="2182376"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pole tekstowe 17"/>
          <p:cNvSpPr txBox="1">
            <a:spLocks noChangeArrowheads="1"/>
          </p:cNvSpPr>
          <p:nvPr/>
        </p:nvSpPr>
        <p:spPr bwMode="auto">
          <a:xfrm>
            <a:off x="995688" y="3008749"/>
            <a:ext cx="260526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A8CDD7"/>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C0BEAF"/>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CEC597"/>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CEC597"/>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CEC597"/>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CEC597"/>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CEC597"/>
              </a:buClr>
              <a:buChar char="•"/>
              <a:defRPr>
                <a:solidFill>
                  <a:schemeClr val="tx1"/>
                </a:solidFill>
                <a:latin typeface="Georgia" pitchFamily="18" charset="0"/>
              </a:defRPr>
            </a:lvl9pPr>
          </a:lstStyle>
          <a:p>
            <a:pPr algn="ctr" eaLnBrk="1" hangingPunct="1">
              <a:spcBef>
                <a:spcPct val="0"/>
              </a:spcBef>
              <a:buClrTx/>
              <a:buSzTx/>
              <a:buFontTx/>
              <a:buNone/>
            </a:pPr>
            <a:r>
              <a:rPr lang="pl-PL" altLang="pl-PL" sz="1400" b="1" dirty="0">
                <a:solidFill>
                  <a:srgbClr val="0070C0"/>
                </a:solidFill>
                <a:latin typeface="Calibri" pitchFamily="34" charset="0"/>
              </a:rPr>
              <a:t>izomer  (</a:t>
            </a:r>
            <a:r>
              <a:rPr lang="pl-PL" altLang="pl-PL" sz="1400" b="1" i="1" dirty="0">
                <a:solidFill>
                  <a:srgbClr val="0070C0"/>
                </a:solidFill>
                <a:latin typeface="Calibri" pitchFamily="34" charset="0"/>
              </a:rPr>
              <a:t>S</a:t>
            </a:r>
            <a:r>
              <a:rPr lang="pl-PL" altLang="pl-PL" sz="1400" b="1" dirty="0">
                <a:solidFill>
                  <a:srgbClr val="0070C0"/>
                </a:solidFill>
                <a:latin typeface="Calibri" pitchFamily="34" charset="0"/>
              </a:rPr>
              <a:t>)</a:t>
            </a:r>
            <a:r>
              <a:rPr lang="pl-PL" altLang="pl-PL" sz="1400" dirty="0">
                <a:latin typeface="Calibri" pitchFamily="34" charset="0"/>
              </a:rPr>
              <a:t> ma zapach cierpki</a:t>
            </a:r>
          </a:p>
          <a:p>
            <a:pPr algn="ctr" eaLnBrk="1" hangingPunct="1">
              <a:spcBef>
                <a:spcPct val="0"/>
              </a:spcBef>
              <a:buClrTx/>
              <a:buSzTx/>
              <a:buFontTx/>
              <a:buNone/>
            </a:pPr>
            <a:r>
              <a:rPr lang="pl-PL" altLang="pl-PL" sz="1400" dirty="0">
                <a:latin typeface="Calibri" pitchFamily="34" charset="0"/>
              </a:rPr>
              <a:t>podobny do terpentyny</a:t>
            </a:r>
          </a:p>
          <a:p>
            <a:pPr algn="ctr" eaLnBrk="1" hangingPunct="1">
              <a:spcBef>
                <a:spcPct val="0"/>
              </a:spcBef>
              <a:buClrTx/>
              <a:buSzTx/>
              <a:buFontTx/>
              <a:buNone/>
            </a:pPr>
            <a:r>
              <a:rPr lang="pl-PL" altLang="pl-PL" sz="1400" dirty="0">
                <a:latin typeface="Calibri" pitchFamily="34" charset="0"/>
              </a:rPr>
              <a:t>z nutą cytrynową. Znajduje się</a:t>
            </a:r>
          </a:p>
          <a:p>
            <a:pPr algn="ctr" eaLnBrk="1" hangingPunct="1">
              <a:spcBef>
                <a:spcPct val="0"/>
              </a:spcBef>
              <a:buClrTx/>
              <a:buSzTx/>
              <a:buFontTx/>
              <a:buNone/>
            </a:pPr>
            <a:r>
              <a:rPr lang="pl-PL" altLang="pl-PL" sz="1400" dirty="0">
                <a:latin typeface="Calibri" pitchFamily="34" charset="0"/>
              </a:rPr>
              <a:t>w olejkach z drzew iglastych oraz</a:t>
            </a:r>
          </a:p>
          <a:p>
            <a:pPr algn="ctr" eaLnBrk="1" hangingPunct="1">
              <a:spcBef>
                <a:spcPct val="0"/>
              </a:spcBef>
              <a:buClrTx/>
              <a:buSzTx/>
              <a:buFontTx/>
              <a:buNone/>
            </a:pPr>
            <a:r>
              <a:rPr lang="pl-PL" altLang="pl-PL" sz="1400" dirty="0">
                <a:latin typeface="Calibri" pitchFamily="34" charset="0"/>
              </a:rPr>
              <a:t>miętowych.</a:t>
            </a:r>
          </a:p>
        </p:txBody>
      </p:sp>
      <p:sp>
        <p:nvSpPr>
          <p:cNvPr id="16" name="pole tekstowe 18"/>
          <p:cNvSpPr txBox="1">
            <a:spLocks noChangeArrowheads="1"/>
          </p:cNvSpPr>
          <p:nvPr/>
        </p:nvSpPr>
        <p:spPr bwMode="auto">
          <a:xfrm>
            <a:off x="8142758" y="3070304"/>
            <a:ext cx="312002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A8CDD7"/>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C0BEAF"/>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CEC597"/>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CEC597"/>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CEC597"/>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CEC597"/>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CEC597"/>
              </a:buClr>
              <a:buChar char="•"/>
              <a:defRPr>
                <a:solidFill>
                  <a:schemeClr val="tx1"/>
                </a:solidFill>
                <a:latin typeface="Georgia" pitchFamily="18" charset="0"/>
              </a:defRPr>
            </a:lvl9pPr>
          </a:lstStyle>
          <a:p>
            <a:pPr algn="ctr" eaLnBrk="1" hangingPunct="1">
              <a:spcBef>
                <a:spcPct val="0"/>
              </a:spcBef>
              <a:buClrTx/>
              <a:buSzTx/>
              <a:buFontTx/>
              <a:buNone/>
            </a:pPr>
            <a:r>
              <a:rPr lang="pl-PL" altLang="pl-PL" sz="1400" b="1" dirty="0">
                <a:solidFill>
                  <a:srgbClr val="0070C0"/>
                </a:solidFill>
                <a:latin typeface="Calibri" pitchFamily="34" charset="0"/>
              </a:rPr>
              <a:t>izomer  (</a:t>
            </a:r>
            <a:r>
              <a:rPr lang="pl-PL" altLang="pl-PL" sz="1400" b="1" i="1" dirty="0">
                <a:solidFill>
                  <a:srgbClr val="0070C0"/>
                </a:solidFill>
                <a:latin typeface="Calibri" pitchFamily="34" charset="0"/>
              </a:rPr>
              <a:t>R</a:t>
            </a:r>
            <a:r>
              <a:rPr lang="pl-PL" altLang="pl-PL" sz="1400" b="1" dirty="0">
                <a:solidFill>
                  <a:srgbClr val="0070C0"/>
                </a:solidFill>
                <a:latin typeface="Calibri" pitchFamily="34" charset="0"/>
              </a:rPr>
              <a:t>)</a:t>
            </a:r>
            <a:r>
              <a:rPr lang="pl-PL" altLang="pl-PL" sz="1400" dirty="0">
                <a:latin typeface="Calibri" pitchFamily="34" charset="0"/>
              </a:rPr>
              <a:t> ma zapach cytrusowy</a:t>
            </a:r>
          </a:p>
          <a:p>
            <a:pPr algn="ctr" eaLnBrk="1" hangingPunct="1">
              <a:spcBef>
                <a:spcPct val="0"/>
              </a:spcBef>
              <a:buClrTx/>
              <a:buSzTx/>
              <a:buFontTx/>
              <a:buNone/>
            </a:pPr>
            <a:r>
              <a:rPr lang="pl-PL" altLang="pl-PL" sz="1400" dirty="0">
                <a:latin typeface="Calibri" pitchFamily="34" charset="0"/>
              </a:rPr>
              <a:t>z nutą pomarańczową. Jest głównym </a:t>
            </a:r>
          </a:p>
          <a:p>
            <a:pPr algn="ctr" eaLnBrk="1" hangingPunct="1">
              <a:spcBef>
                <a:spcPct val="0"/>
              </a:spcBef>
              <a:buClrTx/>
              <a:buSzTx/>
              <a:buFontTx/>
              <a:buNone/>
            </a:pPr>
            <a:r>
              <a:rPr lang="pl-PL" altLang="pl-PL" sz="1400" dirty="0">
                <a:latin typeface="Calibri" pitchFamily="34" charset="0"/>
              </a:rPr>
              <a:t>składnikiem olejków ze skórek cytrusów </a:t>
            </a:r>
          </a:p>
          <a:p>
            <a:pPr algn="ctr" eaLnBrk="1" hangingPunct="1">
              <a:spcBef>
                <a:spcPct val="0"/>
              </a:spcBef>
              <a:buClrTx/>
              <a:buSzTx/>
              <a:buFontTx/>
              <a:buNone/>
            </a:pPr>
            <a:r>
              <a:rPr lang="pl-PL" altLang="pl-PL" sz="1400" dirty="0">
                <a:latin typeface="Calibri" pitchFamily="34" charset="0"/>
              </a:rPr>
              <a:t>gdzie jego zawartość może </a:t>
            </a:r>
          </a:p>
          <a:p>
            <a:pPr algn="ctr" eaLnBrk="1" hangingPunct="1">
              <a:spcBef>
                <a:spcPct val="0"/>
              </a:spcBef>
              <a:buClrTx/>
              <a:buSzTx/>
              <a:buFontTx/>
              <a:buNone/>
            </a:pPr>
            <a:r>
              <a:rPr lang="pl-PL" altLang="pl-PL" sz="1400" dirty="0">
                <a:latin typeface="Calibri" pitchFamily="34" charset="0"/>
              </a:rPr>
              <a:t>przekraczać 90%</a:t>
            </a:r>
          </a:p>
        </p:txBody>
      </p:sp>
      <p:sp>
        <p:nvSpPr>
          <p:cNvPr id="4" name="pole tekstowe 3"/>
          <p:cNvSpPr txBox="1"/>
          <p:nvPr/>
        </p:nvSpPr>
        <p:spPr>
          <a:xfrm>
            <a:off x="4553192" y="2700972"/>
            <a:ext cx="300082" cy="369332"/>
          </a:xfrm>
          <a:prstGeom prst="rect">
            <a:avLst/>
          </a:prstGeom>
          <a:noFill/>
        </p:spPr>
        <p:txBody>
          <a:bodyPr wrap="none" rtlCol="0">
            <a:spAutoFit/>
          </a:bodyPr>
          <a:lstStyle/>
          <a:p>
            <a:r>
              <a:rPr lang="pl-PL" dirty="0"/>
              <a:t>*</a:t>
            </a:r>
          </a:p>
        </p:txBody>
      </p:sp>
      <p:sp>
        <p:nvSpPr>
          <p:cNvPr id="18" name="pole tekstowe 17"/>
          <p:cNvSpPr txBox="1"/>
          <p:nvPr/>
        </p:nvSpPr>
        <p:spPr>
          <a:xfrm>
            <a:off x="6961407" y="2700972"/>
            <a:ext cx="300082" cy="369332"/>
          </a:xfrm>
          <a:prstGeom prst="rect">
            <a:avLst/>
          </a:prstGeom>
          <a:noFill/>
        </p:spPr>
        <p:txBody>
          <a:bodyPr wrap="none" rtlCol="0">
            <a:spAutoFit/>
          </a:bodyPr>
          <a:lstStyle/>
          <a:p>
            <a:r>
              <a:rPr lang="pl-PL" dirty="0"/>
              <a:t>*</a:t>
            </a:r>
          </a:p>
        </p:txBody>
      </p:sp>
    </p:spTree>
    <p:extLst>
      <p:ext uri="{BB962C8B-B14F-4D97-AF65-F5344CB8AC3E}">
        <p14:creationId xmlns:p14="http://schemas.microsoft.com/office/powerpoint/2010/main" val="52382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02167" y="1219066"/>
            <a:ext cx="11338984" cy="4997450"/>
          </a:xfrm>
        </p:spPr>
        <p:txBody>
          <a:bodyPr rtlCol="0">
            <a:noAutofit/>
          </a:bodyPr>
          <a:lstStyle/>
          <a:p>
            <a:pPr marL="0" indent="0" algn="just" eaLnBrk="1" fontAlgn="auto" hangingPunct="1">
              <a:lnSpc>
                <a:spcPct val="120000"/>
              </a:lnSpc>
              <a:spcAft>
                <a:spcPts val="0"/>
              </a:spcAft>
              <a:buClr>
                <a:srgbClr val="002060"/>
              </a:buClr>
              <a:buNone/>
              <a:tabLst>
                <a:tab pos="0" algn="l"/>
              </a:tabLst>
              <a:defRPr/>
            </a:pPr>
            <a:r>
              <a:rPr lang="pl-PL" sz="1800" dirty="0">
                <a:latin typeface="Times New Roman" panose="02020603050405020304" pitchFamily="18" charset="0"/>
                <a:cs typeface="Times New Roman" panose="02020603050405020304" pitchFamily="18" charset="0"/>
              </a:rPr>
              <a:t>Zapach związku zależy stężenia tego związku</a:t>
            </a:r>
          </a:p>
          <a:p>
            <a:pPr marL="0" indent="0" algn="just" eaLnBrk="1" fontAlgn="auto" hangingPunct="1">
              <a:lnSpc>
                <a:spcPct val="120000"/>
              </a:lnSpc>
              <a:spcAft>
                <a:spcPts val="0"/>
              </a:spcAft>
              <a:buNone/>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None/>
              <a:tabLst>
                <a:tab pos="0" algn="l"/>
              </a:tabLst>
              <a:defRPr/>
            </a:pPr>
            <a:endParaRPr lang="pl-PL" sz="1800" i="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dirty="0">
              <a:latin typeface="Times New Roman" panose="02020603050405020304" pitchFamily="18" charset="0"/>
              <a:cs typeface="Times New Roman" panose="02020603050405020304" pitchFamily="18" charset="0"/>
            </a:endParaRPr>
          </a:p>
        </p:txBody>
      </p:sp>
      <p:sp>
        <p:nvSpPr>
          <p:cNvPr id="17414" name="pole tekstowe 1"/>
          <p:cNvSpPr txBox="1">
            <a:spLocks noChangeArrowheads="1"/>
          </p:cNvSpPr>
          <p:nvPr/>
        </p:nvSpPr>
        <p:spPr bwMode="auto">
          <a:xfrm>
            <a:off x="3691100" y="1818655"/>
            <a:ext cx="2074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A8CDD7"/>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C0BEAF"/>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CEC597"/>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CEC597"/>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CEC597"/>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CEC597"/>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CEC597"/>
              </a:buClr>
              <a:buChar char="•"/>
              <a:defRPr>
                <a:solidFill>
                  <a:schemeClr val="tx1"/>
                </a:solidFill>
                <a:latin typeface="Georgia" pitchFamily="18" charset="0"/>
              </a:defRPr>
            </a:lvl9pPr>
          </a:lstStyle>
          <a:p>
            <a:pPr eaLnBrk="1" hangingPunct="1">
              <a:spcBef>
                <a:spcPct val="0"/>
              </a:spcBef>
              <a:buClrTx/>
              <a:buSzTx/>
              <a:buFontTx/>
              <a:buNone/>
            </a:pPr>
            <a:r>
              <a:rPr lang="pl-PL" altLang="pl-PL" sz="1600" b="1" dirty="0">
                <a:solidFill>
                  <a:srgbClr val="0070C0"/>
                </a:solidFill>
                <a:latin typeface="Calibri" pitchFamily="34" charset="0"/>
              </a:rPr>
              <a:t>Skatol (3-metyloindol)</a:t>
            </a:r>
          </a:p>
        </p:txBody>
      </p:sp>
      <p:sp>
        <p:nvSpPr>
          <p:cNvPr id="17415" name="pole tekstowe 7"/>
          <p:cNvSpPr txBox="1">
            <a:spLocks noChangeArrowheads="1"/>
          </p:cNvSpPr>
          <p:nvPr/>
        </p:nvSpPr>
        <p:spPr bwMode="auto">
          <a:xfrm>
            <a:off x="1719598" y="4190664"/>
            <a:ext cx="60178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A8CDD7"/>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C0BEAF"/>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CEC597"/>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CEC597"/>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CEC597"/>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CEC597"/>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CEC597"/>
              </a:buClr>
              <a:buChar char="•"/>
              <a:defRPr>
                <a:solidFill>
                  <a:schemeClr val="tx1"/>
                </a:solidFill>
                <a:latin typeface="Georgia" pitchFamily="18" charset="0"/>
              </a:defRPr>
            </a:lvl9pPr>
          </a:lstStyle>
          <a:p>
            <a:pPr algn="ctr" eaLnBrk="1" hangingPunct="1">
              <a:spcBef>
                <a:spcPct val="0"/>
              </a:spcBef>
              <a:buClrTx/>
              <a:buSzTx/>
              <a:buFontTx/>
              <a:buNone/>
            </a:pPr>
            <a:r>
              <a:rPr lang="pl-PL" altLang="pl-PL" sz="1400" dirty="0">
                <a:latin typeface="Calibri" pitchFamily="34" charset="0"/>
              </a:rPr>
              <a:t>W małych ilościach (niskie stężenie) ma przyjemny, kwiatowy, jaśminowy zapach</a:t>
            </a:r>
          </a:p>
        </p:txBody>
      </p:sp>
      <p:sp>
        <p:nvSpPr>
          <p:cNvPr id="2" name="Symbol zastępczy numeru slajdu 1"/>
          <p:cNvSpPr>
            <a:spLocks noGrp="1"/>
          </p:cNvSpPr>
          <p:nvPr>
            <p:ph type="sldNum" sz="quarter" idx="12"/>
          </p:nvPr>
        </p:nvSpPr>
        <p:spPr/>
        <p:txBody>
          <a:bodyPr/>
          <a:lstStyle/>
          <a:p>
            <a:pPr>
              <a:defRPr/>
            </a:pPr>
            <a:fld id="{6B02CA0D-C690-42A5-AF36-818CFAD5059C}" type="slidenum">
              <a:rPr lang="pl-PL" smtClean="0"/>
              <a:pPr>
                <a:defRPr/>
              </a:pPr>
              <a:t>13</a:t>
            </a:fld>
            <a:endParaRPr lang="pl-PL"/>
          </a:p>
        </p:txBody>
      </p:sp>
      <p:sp>
        <p:nvSpPr>
          <p:cNvPr id="10" name="pole tekstowe 7"/>
          <p:cNvSpPr txBox="1">
            <a:spLocks noChangeArrowheads="1"/>
          </p:cNvSpPr>
          <p:nvPr/>
        </p:nvSpPr>
        <p:spPr bwMode="auto">
          <a:xfrm>
            <a:off x="2722872" y="4462332"/>
            <a:ext cx="39980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A8CDD7"/>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C0BEAF"/>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CEC597"/>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CEC597"/>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CEC597"/>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CEC597"/>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CEC597"/>
              </a:buClr>
              <a:buChar char="•"/>
              <a:defRPr>
                <a:solidFill>
                  <a:schemeClr val="tx1"/>
                </a:solidFill>
                <a:latin typeface="Georgia" pitchFamily="18" charset="0"/>
              </a:defRPr>
            </a:lvl9pPr>
          </a:lstStyle>
          <a:p>
            <a:pPr algn="ctr" eaLnBrk="1" hangingPunct="1">
              <a:spcBef>
                <a:spcPct val="0"/>
              </a:spcBef>
              <a:buClrTx/>
              <a:buSzTx/>
              <a:buFontTx/>
              <a:buNone/>
            </a:pPr>
            <a:r>
              <a:rPr lang="pl-PL" altLang="pl-PL" sz="1400" dirty="0">
                <a:latin typeface="Calibri" pitchFamily="34" charset="0"/>
              </a:rPr>
              <a:t>W dużym stężeniu ma nieprzyjemny zapach fekaliów</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1100" y="2304634"/>
            <a:ext cx="1855886" cy="165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42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ymbol zastępczy zawartości 2"/>
          <p:cNvSpPr>
            <a:spLocks noGrp="1"/>
          </p:cNvSpPr>
          <p:nvPr>
            <p:ph sz="quarter" idx="1"/>
          </p:nvPr>
        </p:nvSpPr>
        <p:spPr>
          <a:xfrm>
            <a:off x="402167" y="908721"/>
            <a:ext cx="11338984" cy="5074636"/>
          </a:xfrm>
        </p:spPr>
        <p:txBody>
          <a:bodyPr>
            <a:normAutofit/>
          </a:bodyPr>
          <a:lstStyle/>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a:lnSpc>
                <a:spcPct val="100000"/>
              </a:lnSpc>
              <a:buNone/>
              <a:tabLst>
                <a:tab pos="0" algn="l"/>
              </a:tabLst>
            </a:pPr>
            <a:r>
              <a:rPr lang="pl-PL" sz="1200" dirty="0"/>
              <a:t>Źródło: </a:t>
            </a:r>
            <a:r>
              <a:rPr lang="en-US" sz="1200" dirty="0"/>
              <a:t>Patrick J. Lynch, medical illustrator. Creative Commons Attribution 2.5 License 2006</a:t>
            </a:r>
            <a:endParaRPr lang="pl-PL" sz="1200" dirty="0"/>
          </a:p>
          <a:p>
            <a:pPr marL="0" indent="0" algn="just">
              <a:lnSpc>
                <a:spcPct val="100000"/>
              </a:lnSpc>
              <a:buNone/>
              <a:tabLst>
                <a:tab pos="0" algn="l"/>
              </a:tabLst>
            </a:pPr>
            <a:r>
              <a:rPr lang="pl-PL" sz="1200" i="1" dirty="0"/>
              <a:t>https://commons.wikimedia.org/w/index.php?curid=1743576</a:t>
            </a:r>
            <a:endParaRPr lang="pl-PL" altLang="pl-PL" sz="12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1800" b="1" dirty="0">
                <a:latin typeface="Times New Roman" pitchFamily="18" charset="0"/>
                <a:cs typeface="Times New Roman" pitchFamily="18" charset="0"/>
              </a:rPr>
              <a:t>Narząd węchu </a:t>
            </a:r>
            <a:r>
              <a:rPr lang="pl-PL" altLang="pl-PL" sz="1800" dirty="0">
                <a:latin typeface="Times New Roman" pitchFamily="18" charset="0"/>
                <a:cs typeface="Times New Roman" pitchFamily="18" charset="0"/>
              </a:rPr>
              <a:t> składa się z dwóch elementów: rzęsek węchowych umieszczonych w górnej części komory węchowej oraz z opuszki węchowej położonej nad kością sitową oddzielającą mózg i komorę nosową. </a:t>
            </a:r>
          </a:p>
          <a:p>
            <a:pPr marL="0" indent="0" algn="just" eaLnBrk="1" hangingPunct="1">
              <a:lnSpc>
                <a:spcPct val="120000"/>
              </a:lnSpc>
              <a:buFont typeface="Wingdings 2" pitchFamily="18" charset="2"/>
              <a:buNone/>
              <a:tabLst>
                <a:tab pos="0" algn="l"/>
              </a:tabLst>
            </a:pPr>
            <a:r>
              <a:rPr lang="pl-PL" altLang="pl-PL" sz="1800" dirty="0">
                <a:latin typeface="Times New Roman" pitchFamily="18" charset="0"/>
                <a:cs typeface="Times New Roman" pitchFamily="18" charset="0"/>
              </a:rPr>
              <a:t>Kontakt cząsteczek substancji zapachowych dostających się wraz z powietrzem do nosa i struktur białkowych, z których zbudowane są receptory następuje w rzęskach węchowych.</a:t>
            </a:r>
          </a:p>
        </p:txBody>
      </p:sp>
      <p:sp>
        <p:nvSpPr>
          <p:cNvPr id="3" name="Symbol zastępczy numeru slajdu 2"/>
          <p:cNvSpPr>
            <a:spLocks noGrp="1"/>
          </p:cNvSpPr>
          <p:nvPr>
            <p:ph type="sldNum" sz="quarter" idx="12"/>
          </p:nvPr>
        </p:nvSpPr>
        <p:spPr/>
        <p:txBody>
          <a:bodyPr/>
          <a:lstStyle/>
          <a:p>
            <a:pPr>
              <a:defRPr/>
            </a:pPr>
            <a:fld id="{49F9D5F7-9261-4A74-9533-1A5E3F87A732}" type="slidenum">
              <a:rPr lang="pl-PL" smtClean="0"/>
              <a:pPr>
                <a:defRPr/>
              </a:pPr>
              <a:t>14</a:t>
            </a:fld>
            <a:endParaRPr lang="pl-PL"/>
          </a:p>
        </p:txBody>
      </p:sp>
      <p:pic>
        <p:nvPicPr>
          <p:cNvPr id="430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75" y="760919"/>
            <a:ext cx="4571267" cy="249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e tekstowe 6"/>
          <p:cNvSpPr txBox="1"/>
          <p:nvPr/>
        </p:nvSpPr>
        <p:spPr>
          <a:xfrm>
            <a:off x="5484906" y="555899"/>
            <a:ext cx="3072341"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defRPr/>
            </a:pPr>
            <a:r>
              <a:rPr lang="pl-PL" sz="1400" dirty="0">
                <a:solidFill>
                  <a:srgbClr val="0070C0"/>
                </a:solidFill>
                <a:latin typeface="Times New Roman" panose="02020603050405020304" pitchFamily="18" charset="0"/>
                <a:cs typeface="Times New Roman" panose="02020603050405020304" pitchFamily="18" charset="0"/>
              </a:rPr>
              <a:t>1 – OPUSZKA WĘCHOWA</a:t>
            </a:r>
          </a:p>
        </p:txBody>
      </p:sp>
      <p:sp>
        <p:nvSpPr>
          <p:cNvPr id="8" name="pole tekstowe 7"/>
          <p:cNvSpPr txBox="1"/>
          <p:nvPr/>
        </p:nvSpPr>
        <p:spPr>
          <a:xfrm>
            <a:off x="5484906" y="1065782"/>
            <a:ext cx="3072341"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defRPr/>
            </a:pPr>
            <a:r>
              <a:rPr lang="pl-PL" sz="1400" dirty="0">
                <a:solidFill>
                  <a:srgbClr val="0070C0"/>
                </a:solidFill>
                <a:latin typeface="Times New Roman" panose="02020603050405020304" pitchFamily="18" charset="0"/>
                <a:cs typeface="Times New Roman" panose="02020603050405020304" pitchFamily="18" charset="0"/>
              </a:rPr>
              <a:t>2 – KOMÓRKI MITRALNE</a:t>
            </a:r>
          </a:p>
        </p:txBody>
      </p:sp>
      <p:sp>
        <p:nvSpPr>
          <p:cNvPr id="9" name="pole tekstowe 8"/>
          <p:cNvSpPr txBox="1"/>
          <p:nvPr/>
        </p:nvSpPr>
        <p:spPr>
          <a:xfrm>
            <a:off x="5484906" y="1560955"/>
            <a:ext cx="3072341"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defRPr/>
            </a:pPr>
            <a:r>
              <a:rPr lang="pl-PL" sz="1400" dirty="0">
                <a:solidFill>
                  <a:srgbClr val="0070C0"/>
                </a:solidFill>
                <a:latin typeface="Times New Roman" panose="02020603050405020304" pitchFamily="18" charset="0"/>
                <a:cs typeface="Times New Roman" panose="02020603050405020304" pitchFamily="18" charset="0"/>
              </a:rPr>
              <a:t>3 – KOŚĆ SITOWA</a:t>
            </a:r>
          </a:p>
        </p:txBody>
      </p:sp>
      <p:sp>
        <p:nvSpPr>
          <p:cNvPr id="10" name="pole tekstowe 9"/>
          <p:cNvSpPr txBox="1"/>
          <p:nvPr/>
        </p:nvSpPr>
        <p:spPr>
          <a:xfrm>
            <a:off x="5484906" y="2068315"/>
            <a:ext cx="3072341"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defRPr/>
            </a:pPr>
            <a:r>
              <a:rPr lang="pl-PL" sz="1400" dirty="0">
                <a:solidFill>
                  <a:srgbClr val="0070C0"/>
                </a:solidFill>
                <a:latin typeface="Times New Roman" panose="02020603050405020304" pitchFamily="18" charset="0"/>
                <a:cs typeface="Times New Roman" panose="02020603050405020304" pitchFamily="18" charset="0"/>
              </a:rPr>
              <a:t>4 – NABŁONEK WĘCHOWY</a:t>
            </a:r>
          </a:p>
        </p:txBody>
      </p:sp>
      <p:sp>
        <p:nvSpPr>
          <p:cNvPr id="11" name="pole tekstowe 10"/>
          <p:cNvSpPr txBox="1"/>
          <p:nvPr/>
        </p:nvSpPr>
        <p:spPr>
          <a:xfrm>
            <a:off x="5484906" y="2566012"/>
            <a:ext cx="3072341"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defRPr/>
            </a:pPr>
            <a:r>
              <a:rPr lang="pl-PL" sz="1400" dirty="0">
                <a:solidFill>
                  <a:srgbClr val="0070C0"/>
                </a:solidFill>
                <a:latin typeface="Times New Roman" panose="02020603050405020304" pitchFamily="18" charset="0"/>
                <a:cs typeface="Times New Roman" panose="02020603050405020304" pitchFamily="18" charset="0"/>
              </a:rPr>
              <a:t>5 – KŁĘBUSZKI</a:t>
            </a:r>
          </a:p>
        </p:txBody>
      </p:sp>
      <p:sp>
        <p:nvSpPr>
          <p:cNvPr id="12" name="pole tekstowe 11"/>
          <p:cNvSpPr txBox="1"/>
          <p:nvPr/>
        </p:nvSpPr>
        <p:spPr>
          <a:xfrm>
            <a:off x="5484906" y="3049817"/>
            <a:ext cx="3072341" cy="523220"/>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defRPr/>
            </a:pPr>
            <a:r>
              <a:rPr lang="pl-PL" sz="1400" dirty="0">
                <a:solidFill>
                  <a:srgbClr val="0070C0"/>
                </a:solidFill>
                <a:latin typeface="Times New Roman" panose="02020603050405020304" pitchFamily="18" charset="0"/>
                <a:cs typeface="Times New Roman" panose="02020603050405020304" pitchFamily="18" charset="0"/>
              </a:rPr>
              <a:t>6 – WĘCHOWE KOMÓRKI DWUBIEGUNOWE</a:t>
            </a:r>
          </a:p>
        </p:txBody>
      </p:sp>
      <p:sp>
        <p:nvSpPr>
          <p:cNvPr id="13" name="pole tekstowe 12"/>
          <p:cNvSpPr txBox="1"/>
          <p:nvPr/>
        </p:nvSpPr>
        <p:spPr>
          <a:xfrm>
            <a:off x="8858732" y="3010298"/>
            <a:ext cx="3072341" cy="523220"/>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defRPr/>
            </a:pPr>
            <a:r>
              <a:rPr lang="pl-PL" sz="1400" dirty="0">
                <a:solidFill>
                  <a:srgbClr val="0070C0"/>
                </a:solidFill>
                <a:latin typeface="Times New Roman" panose="02020603050405020304" pitchFamily="18" charset="0"/>
                <a:cs typeface="Times New Roman" panose="02020603050405020304" pitchFamily="18" charset="0"/>
              </a:rPr>
              <a:t>OBP – odorant </a:t>
            </a:r>
            <a:r>
              <a:rPr lang="pl-PL" sz="1400" dirty="0" err="1">
                <a:solidFill>
                  <a:srgbClr val="0070C0"/>
                </a:solidFill>
                <a:latin typeface="Times New Roman" panose="02020603050405020304" pitchFamily="18" charset="0"/>
                <a:cs typeface="Times New Roman" panose="02020603050405020304" pitchFamily="18" charset="0"/>
              </a:rPr>
              <a:t>binding</a:t>
            </a:r>
            <a:r>
              <a:rPr lang="pl-PL" sz="1400" dirty="0">
                <a:solidFill>
                  <a:srgbClr val="0070C0"/>
                </a:solidFill>
                <a:latin typeface="Times New Roman" panose="02020603050405020304" pitchFamily="18" charset="0"/>
                <a:cs typeface="Times New Roman" panose="02020603050405020304" pitchFamily="18" charset="0"/>
              </a:rPr>
              <a:t> protein</a:t>
            </a:r>
          </a:p>
          <a:p>
            <a:pPr algn="ctr">
              <a:defRPr/>
            </a:pPr>
            <a:r>
              <a:rPr lang="pl-PL" sz="1400" dirty="0">
                <a:solidFill>
                  <a:srgbClr val="0070C0"/>
                </a:solidFill>
                <a:latin typeface="Times New Roman" panose="02020603050405020304" pitchFamily="18" charset="0"/>
                <a:cs typeface="Times New Roman" panose="02020603050405020304" pitchFamily="18" charset="0"/>
              </a:rPr>
              <a:t>białko wiążące cząsteczkę zapachową</a:t>
            </a:r>
          </a:p>
        </p:txBody>
      </p:sp>
    </p:spTree>
    <p:extLst>
      <p:ext uri="{BB962C8B-B14F-4D97-AF65-F5344CB8AC3E}">
        <p14:creationId xmlns:p14="http://schemas.microsoft.com/office/powerpoint/2010/main" val="195155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02167" y="980728"/>
            <a:ext cx="11338984" cy="3054350"/>
          </a:xfrm>
        </p:spPr>
        <p:txBody>
          <a:bodyPr rtlCol="0">
            <a:noAutofit/>
          </a:bodyPr>
          <a:lstStyle/>
          <a:p>
            <a:pPr marL="0" indent="0" algn="ctr" eaLnBrk="1" fontAlgn="auto" hangingPunct="1">
              <a:lnSpc>
                <a:spcPct val="120000"/>
              </a:lnSpc>
              <a:spcAft>
                <a:spcPts val="0"/>
              </a:spcAft>
              <a:buFont typeface="Wingdings 2" pitchFamily="18" charset="2"/>
              <a:buNone/>
              <a:tabLst>
                <a:tab pos="0" algn="l"/>
              </a:tabLst>
              <a:defRPr/>
            </a:pPr>
            <a:r>
              <a:rPr lang="pl-PL" sz="1800" b="1" dirty="0">
                <a:latin typeface="Times New Roman" panose="02020603050405020304" pitchFamily="18" charset="0"/>
                <a:cs typeface="Times New Roman" panose="02020603050405020304" pitchFamily="18" charset="0"/>
              </a:rPr>
              <a:t>TEORIA ZAMKA I KLUCZA</a:t>
            </a:r>
          </a:p>
          <a:p>
            <a:pPr marL="0" indent="0" algn="just" eaLnBrk="1" fontAlgn="auto" hangingPunct="1">
              <a:lnSpc>
                <a:spcPct val="120000"/>
              </a:lnSpc>
              <a:spcAft>
                <a:spcPts val="0"/>
              </a:spcAft>
              <a:buFont typeface="Wingdings 2" pitchFamily="18" charset="2"/>
              <a:buNone/>
              <a:tabLst>
                <a:tab pos="0" algn="l"/>
              </a:tabLst>
              <a:defRPr/>
            </a:pPr>
            <a:endParaRPr lang="pl-PL" sz="10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r>
              <a:rPr lang="pl-PL" sz="1800" b="1" dirty="0">
                <a:latin typeface="Times New Roman" panose="02020603050405020304" pitchFamily="18" charset="0"/>
                <a:cs typeface="Times New Roman" panose="02020603050405020304" pitchFamily="18" charset="0"/>
              </a:rPr>
              <a:t>John E. </a:t>
            </a:r>
            <a:r>
              <a:rPr lang="pl-PL" sz="1800" b="1" dirty="0" err="1">
                <a:latin typeface="Times New Roman" panose="02020603050405020304" pitchFamily="18" charset="0"/>
                <a:cs typeface="Times New Roman" panose="02020603050405020304" pitchFamily="18" charset="0"/>
              </a:rPr>
              <a:t>Amoore</a:t>
            </a:r>
            <a:r>
              <a:rPr lang="pl-PL" sz="1800" b="1" dirty="0">
                <a:latin typeface="Times New Roman" panose="02020603050405020304" pitchFamily="18" charset="0"/>
                <a:cs typeface="Times New Roman" panose="02020603050405020304" pitchFamily="18" charset="0"/>
              </a:rPr>
              <a:t> </a:t>
            </a:r>
            <a:r>
              <a:rPr lang="pl-PL" sz="1800" dirty="0">
                <a:latin typeface="Times New Roman" panose="02020603050405020304" pitchFamily="18" charset="0"/>
                <a:cs typeface="Times New Roman" panose="02020603050405020304" pitchFamily="18" charset="0"/>
              </a:rPr>
              <a:t>(1930-1998) – brytyjski biochemik zajmujący się badaniem zależności między strukturą związków chemicznych </a:t>
            </a:r>
            <a:r>
              <a:rPr lang="pl-PL" sz="1800" i="1" dirty="0">
                <a:latin typeface="Times New Roman" panose="02020603050405020304" pitchFamily="18" charset="0"/>
                <a:cs typeface="Times New Roman" panose="02020603050405020304" pitchFamily="18" charset="0"/>
              </a:rPr>
              <a:t>(ich kształtem, obecnością aktywnych podstawników)</a:t>
            </a:r>
            <a:r>
              <a:rPr lang="pl-PL" sz="1800" dirty="0">
                <a:latin typeface="Times New Roman" panose="02020603050405020304" pitchFamily="18" charset="0"/>
                <a:cs typeface="Times New Roman" panose="02020603050405020304" pitchFamily="18" charset="0"/>
              </a:rPr>
              <a:t> a ich zapachem </a:t>
            </a:r>
            <a:r>
              <a:rPr lang="pl-PL" sz="1800" i="1" dirty="0">
                <a:latin typeface="Times New Roman" panose="02020603050405020304" pitchFamily="18" charset="0"/>
                <a:cs typeface="Times New Roman" panose="02020603050405020304" pitchFamily="18" charset="0"/>
              </a:rPr>
              <a:t>(budową przestrzenną białek, z których zbudowane są receptory węchowe</a:t>
            </a:r>
            <a:r>
              <a:rPr lang="pl-PL" sz="1800" dirty="0">
                <a:latin typeface="Times New Roman" panose="02020603050405020304" pitchFamily="18" charset="0"/>
                <a:cs typeface="Times New Roman" panose="02020603050405020304" pitchFamily="18" charset="0"/>
              </a:rPr>
              <a:t>). Zakładał, że liczba kształtów związków chemicznych jest ograniczona (zapachy podstawowe), ale liczba ich kombinacji już nie. </a:t>
            </a:r>
          </a:p>
          <a:p>
            <a:pPr marL="0" indent="0" algn="just" eaLnBrk="1" fontAlgn="auto" hangingPunct="1">
              <a:lnSpc>
                <a:spcPct val="120000"/>
              </a:lnSpc>
              <a:spcAft>
                <a:spcPts val="0"/>
              </a:spcAft>
              <a:buFont typeface="Wingdings 2" pitchFamily="18" charset="2"/>
              <a:buNone/>
              <a:tabLst>
                <a:tab pos="0" algn="l"/>
              </a:tabLst>
              <a:defRPr/>
            </a:pPr>
            <a:r>
              <a:rPr lang="pl-PL" sz="1800" dirty="0">
                <a:latin typeface="Times New Roman" panose="02020603050405020304" pitchFamily="18" charset="0"/>
                <a:cs typeface="Times New Roman" panose="02020603050405020304" pitchFamily="18" charset="0"/>
              </a:rPr>
              <a:t>Początkiem jego teorii była zasada zamka i pasującego do niego klucza. Receptory to zamki (gniazdka) o określonych kształtach, do których dopasowują się cząsteczki substancji zapachowych (klucze).</a:t>
            </a:r>
          </a:p>
          <a:p>
            <a:pPr marL="0" indent="0" algn="just" eaLnBrk="1" fontAlgn="auto" hangingPunct="1">
              <a:lnSpc>
                <a:spcPct val="120000"/>
              </a:lnSpc>
              <a:spcAft>
                <a:spcPts val="0"/>
              </a:spcAft>
              <a:buFont typeface="Wingdings 2" pitchFamily="18" charset="2"/>
              <a:buNone/>
              <a:tabLst>
                <a:tab pos="0" algn="l"/>
              </a:tabLst>
              <a:defRPr/>
            </a:pPr>
            <a:endParaRPr lang="pl-PL" sz="1800"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pPr>
              <a:defRPr/>
            </a:pPr>
            <a:fld id="{7F2F185E-93C0-471C-8EA3-83009CC55BEF}" type="slidenum">
              <a:rPr lang="pl-PL" smtClean="0"/>
              <a:pPr>
                <a:defRPr/>
              </a:pPr>
              <a:t>15</a:t>
            </a:fld>
            <a:endParaRPr lang="pl-PL"/>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261" y="4657348"/>
            <a:ext cx="1775239" cy="11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49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02167" y="908721"/>
            <a:ext cx="11338984" cy="5615905"/>
          </a:xfrm>
        </p:spPr>
        <p:txBody>
          <a:bodyPr rtlCol="0">
            <a:noAutofit/>
          </a:bodyPr>
          <a:lstStyle/>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r>
              <a:rPr lang="pl-PL" sz="1800" b="1" dirty="0">
                <a:latin typeface="Times New Roman" panose="02020603050405020304" pitchFamily="18" charset="0"/>
                <a:cs typeface="Times New Roman" panose="02020603050405020304" pitchFamily="18" charset="0"/>
              </a:rPr>
              <a:t>Linda Brown Buck </a:t>
            </a:r>
            <a:r>
              <a:rPr lang="pl-PL" sz="1800" dirty="0">
                <a:latin typeface="Times New Roman" panose="02020603050405020304" pitchFamily="18" charset="0"/>
                <a:cs typeface="Times New Roman" panose="02020603050405020304" pitchFamily="18" charset="0"/>
              </a:rPr>
              <a:t>i </a:t>
            </a:r>
            <a:r>
              <a:rPr lang="pl-PL" sz="1800" b="1" dirty="0">
                <a:latin typeface="Times New Roman" panose="02020603050405020304" pitchFamily="18" charset="0"/>
                <a:cs typeface="Times New Roman" panose="02020603050405020304" pitchFamily="18" charset="0"/>
              </a:rPr>
              <a:t>Richard Axel</a:t>
            </a:r>
            <a:r>
              <a:rPr lang="pl-PL" sz="1800" dirty="0">
                <a:latin typeface="Times New Roman" panose="02020603050405020304" pitchFamily="18" charset="0"/>
                <a:cs typeface="Times New Roman" panose="02020603050405020304" pitchFamily="18" charset="0"/>
              </a:rPr>
              <a:t> odkryli w jaki sposób nos człowieka rozpoznaje, a mózg zapamiętuje zapachy. </a:t>
            </a:r>
          </a:p>
          <a:p>
            <a:pPr marL="0" indent="0" algn="just" eaLnBrk="1" fontAlgn="auto" hangingPunct="1">
              <a:lnSpc>
                <a:spcPct val="120000"/>
              </a:lnSpc>
              <a:spcAft>
                <a:spcPts val="0"/>
              </a:spcAft>
              <a:buFont typeface="Wingdings 2" pitchFamily="18" charset="2"/>
              <a:buNone/>
              <a:tabLst>
                <a:tab pos="0" algn="l"/>
              </a:tabLst>
              <a:defRPr/>
            </a:pPr>
            <a:r>
              <a:rPr lang="pl-PL" sz="1800" dirty="0">
                <a:latin typeface="Times New Roman" panose="02020603050405020304" pitchFamily="18" charset="0"/>
                <a:cs typeface="Times New Roman" panose="02020603050405020304" pitchFamily="18" charset="0"/>
              </a:rPr>
              <a:t>2004 rok Nagroda Nobla za prace nad receptorami węchowymi i funkcjonowaniem układu węchowego.</a:t>
            </a:r>
          </a:p>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r>
              <a:rPr lang="pl-PL" sz="1800" b="1" dirty="0">
                <a:latin typeface="Times New Roman" panose="02020603050405020304" pitchFamily="18" charset="0"/>
                <a:cs typeface="Times New Roman" panose="02020603050405020304" pitchFamily="18" charset="0"/>
              </a:rPr>
              <a:t>W swoich badaniach wykazali oni, że:</a:t>
            </a:r>
          </a:p>
          <a:p>
            <a:pPr algn="just" eaLnBrk="1" fontAlgn="auto" hangingPunct="1">
              <a:lnSpc>
                <a:spcPct val="120000"/>
              </a:lnSpc>
              <a:spcAft>
                <a:spcPts val="0"/>
              </a:spcAft>
              <a:buFont typeface="Wingdings" panose="05000000000000000000" pitchFamily="2" charset="2"/>
              <a:buChar char="§"/>
              <a:tabLst>
                <a:tab pos="0" algn="l"/>
              </a:tabLst>
              <a:defRPr/>
            </a:pPr>
            <a:r>
              <a:rPr lang="pl-PL" sz="1800" dirty="0">
                <a:latin typeface="Times New Roman" panose="02020603050405020304" pitchFamily="18" charset="0"/>
                <a:cs typeface="Times New Roman" panose="02020603050405020304" pitchFamily="18" charset="0"/>
              </a:rPr>
              <a:t>istnieje duża rodzina genów (ponad 1000, ok. 3% genów człowieka), która kontroluje produkcję wyspecjalizowanych białkowych receptorów zapachowych;</a:t>
            </a:r>
          </a:p>
          <a:p>
            <a:pPr algn="just">
              <a:lnSpc>
                <a:spcPct val="120000"/>
              </a:lnSpc>
              <a:buFont typeface="Wingdings" panose="05000000000000000000" pitchFamily="2" charset="2"/>
              <a:buChar char="§"/>
              <a:tabLst>
                <a:tab pos="0" algn="l"/>
              </a:tabLst>
              <a:defRPr/>
            </a:pPr>
            <a:r>
              <a:rPr lang="pl-PL" sz="1800" dirty="0">
                <a:latin typeface="Times New Roman" panose="02020603050405020304" pitchFamily="18" charset="0"/>
                <a:cs typeface="Times New Roman" panose="02020603050405020304" pitchFamily="18" charset="0"/>
              </a:rPr>
              <a:t>receptory są zlokalizowane w komórkach węchowych tworzących rzęski węchowe (błonę węchową), gdzie zachodzi kontakt z substancjami zapachowymi</a:t>
            </a: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pPr>
              <a:defRPr/>
            </a:pPr>
            <a:fld id="{DA636443-33BA-4988-B1D8-27A326F053AD}" type="slidenum">
              <a:rPr lang="pl-PL" smtClean="0"/>
              <a:pPr>
                <a:defRPr/>
              </a:pPr>
              <a:t>16</a:t>
            </a:fld>
            <a:endParaRPr lang="pl-PL"/>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44" y="495713"/>
            <a:ext cx="2418202" cy="170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866322" y="1848678"/>
            <a:ext cx="2218684" cy="307777"/>
          </a:xfrm>
          <a:prstGeom prst="rect">
            <a:avLst/>
          </a:prstGeom>
          <a:noFill/>
        </p:spPr>
        <p:txBody>
          <a:bodyPr wrap="none" rtlCol="0">
            <a:spAutoFit/>
          </a:bodyPr>
          <a:lstStyle/>
          <a:p>
            <a:r>
              <a:rPr lang="pl-PL" sz="1400" dirty="0"/>
              <a:t>Źródło: www.nobelprize.org</a:t>
            </a:r>
          </a:p>
        </p:txBody>
      </p:sp>
    </p:spTree>
    <p:extLst>
      <p:ext uri="{BB962C8B-B14F-4D97-AF65-F5344CB8AC3E}">
        <p14:creationId xmlns:p14="http://schemas.microsoft.com/office/powerpoint/2010/main" val="367017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ymbol zastępczy zawartości 2"/>
          <p:cNvSpPr>
            <a:spLocks noGrp="1"/>
          </p:cNvSpPr>
          <p:nvPr>
            <p:ph sz="quarter" idx="1"/>
          </p:nvPr>
        </p:nvSpPr>
        <p:spPr>
          <a:xfrm>
            <a:off x="853016" y="1027991"/>
            <a:ext cx="11338984" cy="4567740"/>
          </a:xfrm>
        </p:spPr>
        <p:txBody>
          <a:bodyPr>
            <a:normAutofit/>
          </a:bodyPr>
          <a:lstStyle/>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algn="just" eaLnBrk="1" hangingPunct="1">
              <a:lnSpc>
                <a:spcPct val="120000"/>
              </a:lnSpc>
              <a:buFont typeface="Times New Roman" panose="02020603050405020304" pitchFamily="18" charset="0"/>
              <a:buChar char="→"/>
              <a:tabLst>
                <a:tab pos="0" algn="l"/>
              </a:tabLst>
            </a:pPr>
            <a:endParaRPr lang="pl-PL" altLang="pl-PL" sz="1800" dirty="0">
              <a:latin typeface="Times New Roman" pitchFamily="18" charset="0"/>
              <a:cs typeface="Times New Roman" pitchFamily="18" charset="0"/>
            </a:endParaRPr>
          </a:p>
        </p:txBody>
      </p:sp>
      <p:sp>
        <p:nvSpPr>
          <p:cNvPr id="2" name="Symbol zastępczy numeru slajdu 1"/>
          <p:cNvSpPr>
            <a:spLocks noGrp="1"/>
          </p:cNvSpPr>
          <p:nvPr>
            <p:ph type="sldNum" sz="quarter" idx="12"/>
          </p:nvPr>
        </p:nvSpPr>
        <p:spPr/>
        <p:txBody>
          <a:bodyPr/>
          <a:lstStyle/>
          <a:p>
            <a:pPr>
              <a:defRPr/>
            </a:pPr>
            <a:fld id="{13A3B275-660A-45A0-A70D-EF571017C83F}" type="slidenum">
              <a:rPr lang="pl-PL" smtClean="0"/>
              <a:pPr>
                <a:defRPr/>
              </a:pPr>
              <a:t>17</a:t>
            </a:fld>
            <a:endParaRPr lang="pl-PL"/>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20" r="15350" b="8021"/>
          <a:stretch/>
        </p:blipFill>
        <p:spPr bwMode="auto">
          <a:xfrm>
            <a:off x="496956" y="1181722"/>
            <a:ext cx="5347252" cy="424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4602788" y="4919871"/>
            <a:ext cx="5070619" cy="954107"/>
          </a:xfrm>
          <a:prstGeom prst="rect">
            <a:avLst/>
          </a:prstGeom>
          <a:noFill/>
        </p:spPr>
        <p:txBody>
          <a:bodyPr wrap="none" rtlCol="0">
            <a:spAutoFit/>
          </a:bodyPr>
          <a:lstStyle/>
          <a:p>
            <a:pPr algn="ctr"/>
            <a:r>
              <a:rPr lang="pl-PL" sz="1400" b="1" dirty="0">
                <a:latin typeface="Times New Roman" panose="02020603050405020304" pitchFamily="18" charset="0"/>
                <a:cs typeface="Times New Roman" panose="02020603050405020304" pitchFamily="18" charset="0"/>
              </a:rPr>
              <a:t>1. Pachnąca cząsteczka wiąże się z receptorem.</a:t>
            </a:r>
            <a:endParaRPr lang="pl-PL" sz="1400" b="1" dirty="0"/>
          </a:p>
          <a:p>
            <a:pPr algn="ctr"/>
            <a:r>
              <a:rPr lang="pl-PL" sz="1400" dirty="0">
                <a:latin typeface="Times New Roman" panose="02020603050405020304" pitchFamily="18" charset="0"/>
                <a:cs typeface="Times New Roman" panose="02020603050405020304" pitchFamily="18" charset="0"/>
              </a:rPr>
              <a:t>Każda komórka ma tylko jeden typ receptora i reaguje na obecność </a:t>
            </a:r>
          </a:p>
          <a:p>
            <a:pPr algn="ctr"/>
            <a:r>
              <a:rPr lang="pl-PL" sz="1400" dirty="0">
                <a:latin typeface="Times New Roman" panose="02020603050405020304" pitchFamily="18" charset="0"/>
                <a:cs typeface="Times New Roman" panose="02020603050405020304" pitchFamily="18" charset="0"/>
              </a:rPr>
              <a:t>tylko niektórych substancji zapachowych odpowiadających jej </a:t>
            </a:r>
          </a:p>
          <a:p>
            <a:pPr algn="ctr"/>
            <a:r>
              <a:rPr lang="pl-PL" sz="1400" dirty="0">
                <a:latin typeface="Times New Roman" panose="02020603050405020304" pitchFamily="18" charset="0"/>
                <a:cs typeface="Times New Roman" panose="02020603050405020304" pitchFamily="18" charset="0"/>
              </a:rPr>
              <a:t>specyficznej naturze (potwierdzenie teorii zamka i klucza)</a:t>
            </a:r>
          </a:p>
        </p:txBody>
      </p:sp>
      <p:sp>
        <p:nvSpPr>
          <p:cNvPr id="7" name="pole tekstowe 6"/>
          <p:cNvSpPr txBox="1"/>
          <p:nvPr/>
        </p:nvSpPr>
        <p:spPr>
          <a:xfrm>
            <a:off x="4755693" y="3902768"/>
            <a:ext cx="6282424" cy="954107"/>
          </a:xfrm>
          <a:prstGeom prst="rect">
            <a:avLst/>
          </a:prstGeom>
          <a:noFill/>
        </p:spPr>
        <p:txBody>
          <a:bodyPr wrap="none" rtlCol="0">
            <a:spAutoFit/>
          </a:bodyPr>
          <a:lstStyle/>
          <a:p>
            <a:pPr algn="ctr"/>
            <a:r>
              <a:rPr lang="pl-PL" sz="1400" b="1" dirty="0">
                <a:latin typeface="Times New Roman" panose="02020603050405020304" pitchFamily="18" charset="0"/>
                <a:cs typeface="Times New Roman" panose="02020603050405020304" pitchFamily="18" charset="0"/>
              </a:rPr>
              <a:t>2. Receptory są pobudzane i wysyłają sygnały elektryczne.</a:t>
            </a:r>
          </a:p>
          <a:p>
            <a:pPr algn="ctr"/>
            <a:r>
              <a:rPr lang="pl-PL" sz="1400" dirty="0">
                <a:latin typeface="Times New Roman" panose="02020603050405020304" pitchFamily="18" charset="0"/>
                <a:cs typeface="Times New Roman" panose="02020603050405020304" pitchFamily="18" charset="0"/>
              </a:rPr>
              <a:t>W czasie kontaktu zmianie ulega kształt białka receptora. Zapoczątkowuje to szereg </a:t>
            </a:r>
          </a:p>
          <a:p>
            <a:pPr algn="ctr"/>
            <a:r>
              <a:rPr lang="pl-PL" sz="1400" dirty="0">
                <a:latin typeface="Times New Roman" panose="02020603050405020304" pitchFamily="18" charset="0"/>
                <a:cs typeface="Times New Roman" panose="02020603050405020304" pitchFamily="18" charset="0"/>
              </a:rPr>
              <a:t>reakcji biochemicznych prowadzących do powstania impulsów elektrycznych </a:t>
            </a:r>
          </a:p>
          <a:p>
            <a:pPr algn="ctr"/>
            <a:r>
              <a:rPr lang="pl-PL" sz="1400" dirty="0">
                <a:latin typeface="Times New Roman" panose="02020603050405020304" pitchFamily="18" charset="0"/>
                <a:cs typeface="Times New Roman" panose="02020603050405020304" pitchFamily="18" charset="0"/>
              </a:rPr>
              <a:t>w neuronie węchowym.</a:t>
            </a:r>
            <a:endParaRPr lang="pl-PL" sz="1400" dirty="0"/>
          </a:p>
        </p:txBody>
      </p:sp>
      <p:sp>
        <p:nvSpPr>
          <p:cNvPr id="8" name="pole tekstowe 7"/>
          <p:cNvSpPr txBox="1"/>
          <p:nvPr/>
        </p:nvSpPr>
        <p:spPr>
          <a:xfrm>
            <a:off x="4755661" y="3144869"/>
            <a:ext cx="6282490" cy="307777"/>
          </a:xfrm>
          <a:prstGeom prst="rect">
            <a:avLst/>
          </a:prstGeom>
          <a:noFill/>
        </p:spPr>
        <p:txBody>
          <a:bodyPr wrap="none" rtlCol="0">
            <a:spAutoFit/>
          </a:bodyPr>
          <a:lstStyle/>
          <a:p>
            <a:pPr algn="ctr"/>
            <a:r>
              <a:rPr lang="pl-PL" sz="1400" b="1" dirty="0">
                <a:latin typeface="Times New Roman" panose="02020603050405020304" pitchFamily="18" charset="0"/>
                <a:cs typeface="Times New Roman" panose="02020603050405020304" pitchFamily="18" charset="0"/>
              </a:rPr>
              <a:t>3. Impulsy te przekazywane są do kłębuszków węchowych w opuszce węchowej.</a:t>
            </a:r>
            <a:endParaRPr lang="pl-PL" sz="1400" b="1" dirty="0"/>
          </a:p>
        </p:txBody>
      </p:sp>
      <p:sp>
        <p:nvSpPr>
          <p:cNvPr id="9" name="pole tekstowe 8"/>
          <p:cNvSpPr txBox="1"/>
          <p:nvPr/>
        </p:nvSpPr>
        <p:spPr>
          <a:xfrm>
            <a:off x="4809361" y="1899473"/>
            <a:ext cx="6001964" cy="738664"/>
          </a:xfrm>
          <a:prstGeom prst="rect">
            <a:avLst/>
          </a:prstGeom>
          <a:noFill/>
        </p:spPr>
        <p:txBody>
          <a:bodyPr wrap="none" rtlCol="0">
            <a:spAutoFit/>
          </a:bodyPr>
          <a:lstStyle/>
          <a:p>
            <a:pPr algn="ctr"/>
            <a:r>
              <a:rPr lang="pl-PL" sz="1400" b="1" dirty="0">
                <a:latin typeface="Times New Roman" panose="02020603050405020304" pitchFamily="18" charset="0"/>
                <a:cs typeface="Times New Roman" panose="02020603050405020304" pitchFamily="18" charset="0"/>
              </a:rPr>
              <a:t>4. Sygnały te trafiają przez komórki mitralne do dalszych obszarów mózgu,</a:t>
            </a:r>
            <a:r>
              <a:rPr lang="pl-PL" sz="1400" dirty="0">
                <a:latin typeface="Times New Roman" panose="02020603050405020304" pitchFamily="18" charset="0"/>
                <a:cs typeface="Times New Roman" panose="02020603050405020304" pitchFamily="18" charset="0"/>
              </a:rPr>
              <a:t> </a:t>
            </a:r>
          </a:p>
          <a:p>
            <a:pPr algn="ctr"/>
            <a:r>
              <a:rPr lang="pl-PL" sz="1400" dirty="0">
                <a:latin typeface="Times New Roman" panose="02020603050405020304" pitchFamily="18" charset="0"/>
                <a:cs typeface="Times New Roman" panose="02020603050405020304" pitchFamily="18" charset="0"/>
              </a:rPr>
              <a:t>gdzie są przetwarzane i łączone aż do świadomego lub podświadomego </a:t>
            </a:r>
          </a:p>
          <a:p>
            <a:pPr algn="ctr"/>
            <a:r>
              <a:rPr lang="pl-PL" sz="1400" dirty="0">
                <a:latin typeface="Times New Roman" panose="02020603050405020304" pitchFamily="18" charset="0"/>
                <a:cs typeface="Times New Roman" panose="02020603050405020304" pitchFamily="18" charset="0"/>
              </a:rPr>
              <a:t>rozpoznania zapachu i skojarzenia go z zarejestrowanymi w pamięci danymi</a:t>
            </a:r>
            <a:endParaRPr lang="pl-PL" sz="1400" dirty="0"/>
          </a:p>
        </p:txBody>
      </p:sp>
      <p:sp>
        <p:nvSpPr>
          <p:cNvPr id="6" name="pole tekstowe 5"/>
          <p:cNvSpPr txBox="1"/>
          <p:nvPr/>
        </p:nvSpPr>
        <p:spPr>
          <a:xfrm>
            <a:off x="467138" y="5807621"/>
            <a:ext cx="7767191" cy="584775"/>
          </a:xfrm>
          <a:prstGeom prst="rect">
            <a:avLst/>
          </a:prstGeom>
          <a:noFill/>
        </p:spPr>
        <p:txBody>
          <a:bodyPr wrap="none" rtlCol="0">
            <a:spAutoFit/>
          </a:bodyPr>
          <a:lstStyle/>
          <a:p>
            <a:r>
              <a:rPr lang="pl-PL" sz="1400" dirty="0"/>
              <a:t>Źródło: Fizjologia człowieka prof. dr hab. med. Jan Górski Warszawa 2010, Wydawnictwo Lekarskie PZWL</a:t>
            </a:r>
          </a:p>
          <a:p>
            <a:endParaRPr lang="pl-PL" dirty="0"/>
          </a:p>
        </p:txBody>
      </p:sp>
    </p:spTree>
    <p:extLst>
      <p:ext uri="{BB962C8B-B14F-4D97-AF65-F5344CB8AC3E}">
        <p14:creationId xmlns:p14="http://schemas.microsoft.com/office/powerpoint/2010/main" val="415969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ymbol zastępczy zawartości 2"/>
          <p:cNvSpPr>
            <a:spLocks noGrp="1"/>
          </p:cNvSpPr>
          <p:nvPr>
            <p:ph sz="quarter" idx="1"/>
          </p:nvPr>
        </p:nvSpPr>
        <p:spPr>
          <a:xfrm>
            <a:off x="402167" y="908721"/>
            <a:ext cx="11338984" cy="5615905"/>
          </a:xfrm>
        </p:spPr>
        <p:txBody>
          <a:bodyPr/>
          <a:lstStyle/>
          <a:p>
            <a:pPr marL="0" indent="0" algn="just" eaLnBrk="1" hangingPunct="1">
              <a:lnSpc>
                <a:spcPct val="120000"/>
              </a:lnSpc>
              <a:buFont typeface="Wingdings 2" pitchFamily="18" charset="2"/>
              <a:buNone/>
              <a:tabLst>
                <a:tab pos="0" algn="l"/>
              </a:tabLst>
              <a:defRPr/>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defRPr/>
            </a:pPr>
            <a:r>
              <a:rPr lang="pl-PL" altLang="pl-PL" sz="1800" b="1" dirty="0">
                <a:latin typeface="Times New Roman" pitchFamily="18" charset="0"/>
                <a:cs typeface="Times New Roman" pitchFamily="18" charset="0"/>
              </a:rPr>
              <a:t>Linda Brown Buck </a:t>
            </a:r>
            <a:r>
              <a:rPr lang="pl-PL" altLang="pl-PL" sz="1800" dirty="0">
                <a:latin typeface="Times New Roman" pitchFamily="18" charset="0"/>
                <a:cs typeface="Times New Roman" pitchFamily="18" charset="0"/>
              </a:rPr>
              <a:t>odkryła później, że poszczególne substancje zapachowe mogą aktywować więcej niż jeden receptor, co powoduje powstawanie wrażeń złożonych. </a:t>
            </a:r>
          </a:p>
          <a:p>
            <a:pPr marL="0" indent="0" algn="just" eaLnBrk="1" hangingPunct="1">
              <a:lnSpc>
                <a:spcPct val="120000"/>
              </a:lnSpc>
              <a:buFont typeface="Wingdings 2" pitchFamily="18" charset="2"/>
              <a:buNone/>
              <a:tabLst>
                <a:tab pos="0" algn="l"/>
              </a:tabLst>
              <a:defRPr/>
            </a:pPr>
            <a:endParaRPr lang="pl-PL" altLang="pl-PL" sz="1800" i="1" dirty="0">
              <a:solidFill>
                <a:srgbClr val="0070C0"/>
              </a:solidFill>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defRPr/>
            </a:pPr>
            <a:r>
              <a:rPr lang="pl-PL" altLang="pl-PL" sz="1800" i="1" dirty="0">
                <a:solidFill>
                  <a:srgbClr val="0070C0"/>
                </a:solidFill>
                <a:latin typeface="Times New Roman" pitchFamily="18" charset="0"/>
                <a:cs typeface="Times New Roman" pitchFamily="18" charset="0"/>
              </a:rPr>
              <a:t>„Tak jak litery alfabetu są używane w różnych kombinacjach w celu tworzenia słów, tak receptory węchowe są używane w różnych kombinacjach w celu odtwarzania zapachów i ich unikatowych cech”. – </a:t>
            </a:r>
            <a:r>
              <a:rPr lang="pl-PL" altLang="pl-PL" sz="1600" i="1" dirty="0">
                <a:solidFill>
                  <a:srgbClr val="0070C0"/>
                </a:solidFill>
                <a:latin typeface="Times New Roman" pitchFamily="18" charset="0"/>
                <a:cs typeface="Times New Roman" pitchFamily="18" charset="0"/>
              </a:rPr>
              <a:t>Linda Brown Buck</a:t>
            </a:r>
          </a:p>
          <a:p>
            <a:pPr marL="0" indent="0" algn="just" eaLnBrk="1" hangingPunct="1">
              <a:lnSpc>
                <a:spcPct val="120000"/>
              </a:lnSpc>
              <a:buFont typeface="Wingdings 2" pitchFamily="18" charset="2"/>
              <a:buNone/>
              <a:tabLst>
                <a:tab pos="0" algn="l"/>
              </a:tabLst>
              <a:defRPr/>
            </a:pPr>
            <a:endParaRPr lang="pl-PL" altLang="pl-PL" sz="1800"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defRPr/>
            </a:pPr>
            <a:endParaRPr lang="pl-PL" altLang="pl-PL" sz="1800" dirty="0">
              <a:latin typeface="Times New Roman" pitchFamily="18" charset="0"/>
              <a:cs typeface="Times New Roman" pitchFamily="18" charset="0"/>
            </a:endParaRPr>
          </a:p>
        </p:txBody>
      </p:sp>
      <p:sp>
        <p:nvSpPr>
          <p:cNvPr id="2" name="Symbol zastępczy numeru slajdu 1"/>
          <p:cNvSpPr>
            <a:spLocks noGrp="1"/>
          </p:cNvSpPr>
          <p:nvPr>
            <p:ph type="sldNum" sz="quarter" idx="12"/>
          </p:nvPr>
        </p:nvSpPr>
        <p:spPr/>
        <p:txBody>
          <a:bodyPr/>
          <a:lstStyle/>
          <a:p>
            <a:pPr>
              <a:defRPr/>
            </a:pPr>
            <a:fld id="{4DCE79ED-7E1B-4DFE-87D9-CBE29225ACD9}" type="slidenum">
              <a:rPr lang="pl-PL" smtClean="0"/>
              <a:pPr>
                <a:defRPr/>
              </a:pPr>
              <a:t>18</a:t>
            </a:fld>
            <a:endParaRPr lang="pl-PL"/>
          </a:p>
        </p:txBody>
      </p:sp>
    </p:spTree>
    <p:extLst>
      <p:ext uri="{BB962C8B-B14F-4D97-AF65-F5344CB8AC3E}">
        <p14:creationId xmlns:p14="http://schemas.microsoft.com/office/powerpoint/2010/main" val="340800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ymbol zastępczy zawartości 2"/>
          <p:cNvSpPr>
            <a:spLocks noGrp="1"/>
          </p:cNvSpPr>
          <p:nvPr>
            <p:ph sz="quarter" idx="1"/>
          </p:nvPr>
        </p:nvSpPr>
        <p:spPr>
          <a:xfrm>
            <a:off x="402167" y="908721"/>
            <a:ext cx="11338984" cy="4567740"/>
          </a:xfrm>
        </p:spPr>
        <p:txBody>
          <a:bodyPr>
            <a:normAutofit/>
          </a:bodyPr>
          <a:lstStyle/>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1800" b="1" dirty="0">
                <a:latin typeface="Times New Roman" pitchFamily="18" charset="0"/>
                <a:cs typeface="Times New Roman" pitchFamily="18" charset="0"/>
              </a:rPr>
              <a:t>WĘCH MA NATURĘ DUALNĄ – </a:t>
            </a:r>
            <a:r>
              <a:rPr lang="pl-PL" altLang="pl-PL" sz="1800" dirty="0">
                <a:latin typeface="Times New Roman" pitchFamily="18" charset="0"/>
                <a:cs typeface="Times New Roman" pitchFamily="18" charset="0"/>
              </a:rPr>
              <a:t>odbiera bodźce z zewnątrz oraz z wnętrza ciała</a:t>
            </a:r>
          </a:p>
          <a:p>
            <a:pPr marL="342900" indent="-342900" algn="just">
              <a:lnSpc>
                <a:spcPct val="120000"/>
              </a:lnSpc>
              <a:buFont typeface="Wingdings 2" pitchFamily="18" charset="2"/>
              <a:buAutoNum type="arabicParenR"/>
              <a:tabLst>
                <a:tab pos="0" algn="l"/>
              </a:tabLst>
            </a:pPr>
            <a:r>
              <a:rPr lang="pl-PL" sz="1800" b="1" dirty="0">
                <a:latin typeface="Times New Roman" panose="02020603050405020304" pitchFamily="18" charset="0"/>
                <a:cs typeface="Times New Roman" panose="02020603050405020304" pitchFamily="18" charset="0"/>
              </a:rPr>
              <a:t>Węch wdechowy </a:t>
            </a:r>
            <a:r>
              <a:rPr lang="pl-PL" altLang="pl-PL" sz="1800" b="1" dirty="0">
                <a:latin typeface="Times New Roman" pitchFamily="18" charset="0"/>
                <a:cs typeface="Times New Roman" pitchFamily="18" charset="0"/>
              </a:rPr>
              <a:t>–</a:t>
            </a:r>
            <a:r>
              <a:rPr lang="pl-PL" sz="1800" b="1" dirty="0">
                <a:latin typeface="Times New Roman" panose="02020603050405020304" pitchFamily="18" charset="0"/>
                <a:cs typeface="Times New Roman" panose="02020603050405020304" pitchFamily="18" charset="0"/>
              </a:rPr>
              <a:t> </a:t>
            </a:r>
            <a:r>
              <a:rPr lang="pl-PL" sz="1800" dirty="0">
                <a:latin typeface="Times New Roman" panose="02020603050405020304" pitchFamily="18" charset="0"/>
                <a:cs typeface="Times New Roman" panose="02020603050405020304" pitchFamily="18" charset="0"/>
              </a:rPr>
              <a:t>aktywuje się podczas wdechu i odbiera sygnały z zewnątrz (z otoczenia)</a:t>
            </a:r>
          </a:p>
          <a:p>
            <a:pPr marL="342900" indent="-342900" algn="just">
              <a:lnSpc>
                <a:spcPct val="120000"/>
              </a:lnSpc>
              <a:buFont typeface="Wingdings 2" pitchFamily="18" charset="2"/>
              <a:buAutoNum type="arabicParenR"/>
              <a:tabLst>
                <a:tab pos="0" algn="l"/>
              </a:tabLst>
            </a:pPr>
            <a:r>
              <a:rPr lang="pl-PL" sz="1800" b="1" dirty="0">
                <a:latin typeface="Times New Roman" panose="02020603050405020304" pitchFamily="18" charset="0"/>
                <a:cs typeface="Times New Roman" panose="02020603050405020304" pitchFamily="18" charset="0"/>
              </a:rPr>
              <a:t>Węch wydechowy – </a:t>
            </a:r>
            <a:r>
              <a:rPr lang="pl-PL" sz="1800" dirty="0">
                <a:latin typeface="Times New Roman" panose="02020603050405020304" pitchFamily="18" charset="0"/>
                <a:cs typeface="Times New Roman" panose="02020603050405020304" pitchFamily="18" charset="0"/>
              </a:rPr>
              <a:t>aktywuje się podczas wydechu i odpowiada za odbiór aromatu jedzenia znajdującego się w jamie ustnej</a:t>
            </a:r>
            <a:r>
              <a:rPr lang="pl-PL" sz="1800" b="1" dirty="0">
                <a:latin typeface="Times New Roman" panose="02020603050405020304" pitchFamily="18" charset="0"/>
                <a:cs typeface="Times New Roman" panose="02020603050405020304" pitchFamily="18" charset="0"/>
              </a:rPr>
              <a:t> </a:t>
            </a:r>
          </a:p>
          <a:p>
            <a:pPr marL="0" indent="0" algn="just">
              <a:lnSpc>
                <a:spcPct val="120000"/>
              </a:lnSpc>
              <a:buNone/>
              <a:tabLst>
                <a:tab pos="0" algn="l"/>
              </a:tabLst>
            </a:pPr>
            <a:endParaRPr lang="pl-PL" altLang="pl-PL" sz="1800" b="1"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pPr>
              <a:defRPr/>
            </a:pPr>
            <a:fld id="{13A3B275-660A-45A0-A70D-EF571017C83F}" type="slidenum">
              <a:rPr lang="pl-PL" smtClean="0"/>
              <a:pPr>
                <a:defRPr/>
              </a:pPr>
              <a:t>19</a:t>
            </a:fld>
            <a:endParaRPr lang="pl-PL"/>
          </a:p>
        </p:txBody>
      </p:sp>
    </p:spTree>
    <p:extLst>
      <p:ext uri="{BB962C8B-B14F-4D97-AF65-F5344CB8AC3E}">
        <p14:creationId xmlns:p14="http://schemas.microsoft.com/office/powerpoint/2010/main" val="132470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ymbol zastępczy zawartości 2"/>
          <p:cNvSpPr>
            <a:spLocks noGrp="1"/>
          </p:cNvSpPr>
          <p:nvPr>
            <p:ph sz="quarter" idx="1"/>
          </p:nvPr>
        </p:nvSpPr>
        <p:spPr>
          <a:xfrm>
            <a:off x="402167" y="908721"/>
            <a:ext cx="11338984" cy="3815680"/>
          </a:xfrm>
        </p:spPr>
        <p:txBody>
          <a:bodyPr/>
          <a:lstStyle/>
          <a:p>
            <a:pPr marL="0" indent="0" algn="just" eaLnBrk="1" hangingPunct="1">
              <a:lnSpc>
                <a:spcPct val="120000"/>
              </a:lnSpc>
              <a:buFont typeface="Wingdings 2" pitchFamily="18" charset="2"/>
              <a:buNone/>
              <a:tabLst>
                <a:tab pos="0" algn="l"/>
              </a:tabLst>
            </a:pPr>
            <a:endParaRPr lang="pl-PL" altLang="pl-PL" sz="2000" i="1" dirty="0">
              <a:solidFill>
                <a:srgbClr val="0070C0"/>
              </a:solidFill>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2000" i="1" dirty="0">
                <a:solidFill>
                  <a:srgbClr val="002060"/>
                </a:solidFill>
                <a:latin typeface="Times New Roman" pitchFamily="18" charset="0"/>
                <a:cs typeface="Times New Roman" pitchFamily="18" charset="0"/>
              </a:rPr>
              <a:t>„Ludzie mogą zamykać oczy na grozę, na piękno i mogą zamykać uszy na melodie albo na bałamutne słowa. Ale nie mogą uciec przed zapachem. Zapach jest bowiem bratem oddechu. Zapach wnika do ludzkiego wnętrza wraz z oddechem i ludzie nie mogą się przed nim obronić, jeżeli chcą żyć. I zapach idzie prosto do serc i tam w sposób kategoryczny rozstrzyga o skłonności lub pogardzie, odrazie lub ochocie, miłości lub nienawiści. Kto ma władzę nad zapachem ten ma władzę nad sercami ludzi…”</a:t>
            </a:r>
          </a:p>
          <a:p>
            <a:pPr marL="0" indent="0" algn="r" eaLnBrk="1" hangingPunct="1">
              <a:lnSpc>
                <a:spcPct val="120000"/>
              </a:lnSpc>
              <a:buFont typeface="Wingdings 2" pitchFamily="18" charset="2"/>
              <a:buNone/>
              <a:tabLst>
                <a:tab pos="0" algn="l"/>
              </a:tabLst>
            </a:pPr>
            <a:r>
              <a:rPr lang="pl-PL" altLang="pl-PL" sz="1600" b="1" dirty="0">
                <a:latin typeface="Calibri" pitchFamily="34" charset="0"/>
                <a:cs typeface="Times New Roman" pitchFamily="18" charset="0"/>
              </a:rPr>
              <a:t>Patrick </a:t>
            </a:r>
            <a:r>
              <a:rPr lang="pl-PL" altLang="pl-PL" sz="1600" b="1" dirty="0" err="1">
                <a:latin typeface="Calibri" pitchFamily="34" charset="0"/>
                <a:cs typeface="Times New Roman" pitchFamily="18" charset="0"/>
              </a:rPr>
              <a:t>Süskind</a:t>
            </a:r>
            <a:r>
              <a:rPr lang="pl-PL" altLang="pl-PL" sz="1600" b="1" dirty="0">
                <a:latin typeface="Calibri" pitchFamily="34" charset="0"/>
                <a:cs typeface="Times New Roman" pitchFamily="18" charset="0"/>
              </a:rPr>
              <a:t>, „Pachnidło”, Świat Książki, Warszawa 1996</a:t>
            </a:r>
          </a:p>
        </p:txBody>
      </p:sp>
      <p:sp>
        <p:nvSpPr>
          <p:cNvPr id="2" name="Symbol zastępczy numeru slajdu 1"/>
          <p:cNvSpPr>
            <a:spLocks noGrp="1"/>
          </p:cNvSpPr>
          <p:nvPr>
            <p:ph type="sldNum" sz="quarter" idx="12"/>
          </p:nvPr>
        </p:nvSpPr>
        <p:spPr/>
        <p:txBody>
          <a:bodyPr/>
          <a:lstStyle/>
          <a:p>
            <a:pPr>
              <a:defRPr/>
            </a:pPr>
            <a:fld id="{4FBD3439-456E-41C8-90D7-E1C995936B27}" type="slidenum">
              <a:rPr lang="pl-PL" smtClean="0"/>
              <a:pPr>
                <a:defRPr/>
              </a:pPr>
              <a:t>2</a:t>
            </a:fld>
            <a:endParaRPr lang="pl-PL"/>
          </a:p>
        </p:txBody>
      </p:sp>
    </p:spTree>
    <p:extLst>
      <p:ext uri="{BB962C8B-B14F-4D97-AF65-F5344CB8AC3E}">
        <p14:creationId xmlns:p14="http://schemas.microsoft.com/office/powerpoint/2010/main" val="19200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ymbol zastępczy zawartości 2"/>
          <p:cNvSpPr>
            <a:spLocks noGrp="1"/>
          </p:cNvSpPr>
          <p:nvPr>
            <p:ph sz="quarter" idx="1"/>
          </p:nvPr>
        </p:nvSpPr>
        <p:spPr>
          <a:xfrm>
            <a:off x="402167" y="908721"/>
            <a:ext cx="11338984" cy="5070723"/>
          </a:xfrm>
          <a:ln>
            <a:noFill/>
            <a:miter lim="800000"/>
            <a:headEnd/>
            <a:tailEnd/>
          </a:ln>
        </p:spPr>
        <p:txBody>
          <a:bodyPr>
            <a:normAutofit/>
          </a:bodyPr>
          <a:lstStyle/>
          <a:p>
            <a:pPr marL="0" indent="0" algn="just">
              <a:lnSpc>
                <a:spcPct val="120000"/>
              </a:lnSpc>
              <a:buNone/>
              <a:tabLst>
                <a:tab pos="0" algn="l"/>
              </a:tabLst>
            </a:pPr>
            <a:endParaRPr lang="pl-PL" altLang="pl-PL" sz="1800" dirty="0">
              <a:latin typeface="Times New Roman" pitchFamily="18" charset="0"/>
              <a:cs typeface="Times New Roman" pitchFamily="18" charset="0"/>
            </a:endParaRPr>
          </a:p>
          <a:p>
            <a:pPr marL="0" indent="0" algn="just">
              <a:lnSpc>
                <a:spcPct val="120000"/>
              </a:lnSpc>
              <a:buNone/>
              <a:tabLst>
                <a:tab pos="0" algn="l"/>
              </a:tabLst>
            </a:pPr>
            <a:endParaRPr lang="pl-PL" altLang="pl-PL" sz="1800" dirty="0">
              <a:latin typeface="Times New Roman" pitchFamily="18" charset="0"/>
              <a:cs typeface="Times New Roman" pitchFamily="18" charset="0"/>
            </a:endParaRPr>
          </a:p>
          <a:p>
            <a:pPr marL="0" indent="0" algn="just">
              <a:lnSpc>
                <a:spcPct val="120000"/>
              </a:lnSpc>
              <a:buNone/>
              <a:tabLst>
                <a:tab pos="0" algn="l"/>
              </a:tabLst>
            </a:pPr>
            <a:r>
              <a:rPr lang="pl-PL" altLang="pl-PL" sz="1800" dirty="0">
                <a:latin typeface="Times New Roman" pitchFamily="18" charset="0"/>
                <a:cs typeface="Times New Roman" pitchFamily="18" charset="0"/>
              </a:rPr>
              <a:t>Zmysł węchu to </a:t>
            </a:r>
            <a:r>
              <a:rPr lang="pl-PL" altLang="pl-PL" sz="1800" b="1" dirty="0">
                <a:latin typeface="Times New Roman" pitchFamily="18" charset="0"/>
                <a:cs typeface="Times New Roman" pitchFamily="18" charset="0"/>
              </a:rPr>
              <a:t>zmysł skojarzeniowy. </a:t>
            </a:r>
            <a:r>
              <a:rPr lang="pl-PL" altLang="pl-PL" sz="1800" dirty="0">
                <a:latin typeface="Times New Roman" pitchFamily="18" charset="0"/>
                <a:cs typeface="Times New Roman" pitchFamily="18" charset="0"/>
              </a:rPr>
              <a:t>Określenie zapachu to rezultat subiektywnego skojarzenia słowa określającego zapach z zapamiętanym źródłem tego zapachu. Wrażenie zapachowe jest ściśle związane z okolicznościami w jakich bodziec węchowy został odebrany. </a:t>
            </a:r>
          </a:p>
          <a:p>
            <a:pPr marL="0" indent="0" algn="just" eaLnBrk="1" hangingPunct="1">
              <a:lnSpc>
                <a:spcPct val="120000"/>
              </a:lnSpc>
              <a:buFont typeface="Wingdings 2" pitchFamily="18" charset="2"/>
              <a:buNone/>
              <a:tabLst>
                <a:tab pos="0" algn="l"/>
              </a:tabLst>
            </a:pPr>
            <a:r>
              <a:rPr lang="pl-PL" altLang="pl-PL" sz="1800" dirty="0">
                <a:solidFill>
                  <a:srgbClr val="0070C0"/>
                </a:solidFill>
                <a:latin typeface="Times New Roman" pitchFamily="18" charset="0"/>
                <a:cs typeface="Times New Roman" pitchFamily="18" charset="0"/>
              </a:rPr>
              <a:t>               </a:t>
            </a:r>
            <a:endParaRPr lang="pl-PL" altLang="pl-PL" sz="800" dirty="0">
              <a:solidFill>
                <a:srgbClr val="0070C0"/>
              </a:solidFill>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1800" dirty="0">
                <a:solidFill>
                  <a:srgbClr val="0070C0"/>
                </a:solidFill>
                <a:latin typeface="Times New Roman" pitchFamily="18" charset="0"/>
                <a:cs typeface="Times New Roman" pitchFamily="18" charset="0"/>
              </a:rPr>
              <a:t>                    </a:t>
            </a:r>
          </a:p>
        </p:txBody>
      </p:sp>
      <p:sp>
        <p:nvSpPr>
          <p:cNvPr id="2" name="Symbol zastępczy numeru slajdu 1"/>
          <p:cNvSpPr>
            <a:spLocks noGrp="1"/>
          </p:cNvSpPr>
          <p:nvPr>
            <p:ph type="sldNum" sz="quarter" idx="12"/>
          </p:nvPr>
        </p:nvSpPr>
        <p:spPr/>
        <p:txBody>
          <a:bodyPr/>
          <a:lstStyle/>
          <a:p>
            <a:pPr>
              <a:defRPr/>
            </a:pPr>
            <a:fld id="{BCD89C71-5BA9-4553-981F-9173C373312E}" type="slidenum">
              <a:rPr lang="pl-PL" smtClean="0"/>
              <a:pPr>
                <a:defRPr/>
              </a:pPr>
              <a:t>20</a:t>
            </a:fld>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1052479512"/>
              </p:ext>
            </p:extLst>
          </p:nvPr>
        </p:nvGraphicFramePr>
        <p:xfrm>
          <a:off x="1580323" y="3409126"/>
          <a:ext cx="8776252" cy="2329653"/>
        </p:xfrm>
        <a:graphic>
          <a:graphicData uri="http://schemas.openxmlformats.org/drawingml/2006/table">
            <a:tbl>
              <a:tblPr firstRow="1" bandRow="1">
                <a:tableStyleId>{5C22544A-7EE6-4342-B048-85BDC9FD1C3A}</a:tableStyleId>
              </a:tblPr>
              <a:tblGrid>
                <a:gridCol w="2194063">
                  <a:extLst>
                    <a:ext uri="{9D8B030D-6E8A-4147-A177-3AD203B41FA5}">
                      <a16:colId xmlns:a16="http://schemas.microsoft.com/office/drawing/2014/main" val="20000"/>
                    </a:ext>
                  </a:extLst>
                </a:gridCol>
                <a:gridCol w="2194063">
                  <a:extLst>
                    <a:ext uri="{9D8B030D-6E8A-4147-A177-3AD203B41FA5}">
                      <a16:colId xmlns:a16="http://schemas.microsoft.com/office/drawing/2014/main" val="20001"/>
                    </a:ext>
                  </a:extLst>
                </a:gridCol>
                <a:gridCol w="2194063">
                  <a:extLst>
                    <a:ext uri="{9D8B030D-6E8A-4147-A177-3AD203B41FA5}">
                      <a16:colId xmlns:a16="http://schemas.microsoft.com/office/drawing/2014/main" val="20002"/>
                    </a:ext>
                  </a:extLst>
                </a:gridCol>
                <a:gridCol w="2194063">
                  <a:extLst>
                    <a:ext uri="{9D8B030D-6E8A-4147-A177-3AD203B41FA5}">
                      <a16:colId xmlns:a16="http://schemas.microsoft.com/office/drawing/2014/main" val="20003"/>
                    </a:ext>
                  </a:extLst>
                </a:gridCol>
              </a:tblGrid>
              <a:tr h="430978">
                <a:tc gridSpan="4">
                  <a:txBody>
                    <a:bodyPr/>
                    <a:lstStyle/>
                    <a:p>
                      <a:pPr algn="ctr"/>
                      <a:r>
                        <a:rPr lang="pl-PL" sz="1600" dirty="0"/>
                        <a:t>ZMYSŁY</a:t>
                      </a:r>
                    </a:p>
                  </a:txBody>
                  <a:tcPr anchor="ctr"/>
                </a:tc>
                <a:tc hMerge="1">
                  <a:txBody>
                    <a:bodyPr/>
                    <a:lstStyle/>
                    <a:p>
                      <a:pPr algn="ctr"/>
                      <a:endParaRPr lang="pl-PL" dirty="0"/>
                    </a:p>
                  </a:txBody>
                  <a:tcPr anchor="ctr"/>
                </a:tc>
                <a:tc hMerge="1">
                  <a:txBody>
                    <a:bodyPr/>
                    <a:lstStyle/>
                    <a:p>
                      <a:pPr algn="ctr"/>
                      <a:endParaRPr lang="pl-PL" dirty="0"/>
                    </a:p>
                  </a:txBody>
                  <a:tcPr anchor="ctr"/>
                </a:tc>
                <a:tc hMerge="1">
                  <a:txBody>
                    <a:bodyPr/>
                    <a:lstStyle/>
                    <a:p>
                      <a:pPr algn="ctr"/>
                      <a:endParaRPr lang="pl-PL" dirty="0"/>
                    </a:p>
                  </a:txBody>
                  <a:tcPr anchor="ctr"/>
                </a:tc>
                <a:extLst>
                  <a:ext uri="{0D108BD9-81ED-4DB2-BD59-A6C34878D82A}">
                    <a16:rowId xmlns:a16="http://schemas.microsoft.com/office/drawing/2014/main" val="10000"/>
                  </a:ext>
                </a:extLst>
              </a:tr>
              <a:tr h="344195">
                <a:tc>
                  <a:txBody>
                    <a:bodyPr/>
                    <a:lstStyle/>
                    <a:p>
                      <a:pPr algn="ctr"/>
                      <a:r>
                        <a:rPr lang="pl-PL" sz="1600" dirty="0"/>
                        <a:t>WZROK</a:t>
                      </a:r>
                    </a:p>
                  </a:txBody>
                  <a:tcPr anchor="ctr"/>
                </a:tc>
                <a:tc>
                  <a:txBody>
                    <a:bodyPr/>
                    <a:lstStyle/>
                    <a:p>
                      <a:pPr algn="ctr"/>
                      <a:r>
                        <a:rPr lang="pl-PL" sz="1600" dirty="0"/>
                        <a:t>SŁUCH</a:t>
                      </a:r>
                    </a:p>
                  </a:txBody>
                  <a:tcPr anchor="ctr"/>
                </a:tc>
                <a:tc>
                  <a:txBody>
                    <a:bodyPr/>
                    <a:lstStyle/>
                    <a:p>
                      <a:pPr algn="ctr"/>
                      <a:r>
                        <a:rPr lang="pl-PL" sz="1600" dirty="0"/>
                        <a:t>DOTYK</a:t>
                      </a:r>
                    </a:p>
                  </a:txBody>
                  <a:tcPr anchor="ctr"/>
                </a:tc>
                <a:tc>
                  <a:txBody>
                    <a:bodyPr/>
                    <a:lstStyle/>
                    <a:p>
                      <a:pPr algn="ctr"/>
                      <a:r>
                        <a:rPr lang="pl-PL" sz="1600" dirty="0"/>
                        <a:t>WĘCH</a:t>
                      </a:r>
                    </a:p>
                  </a:txBody>
                  <a:tcPr anchor="ctr"/>
                </a:tc>
                <a:extLst>
                  <a:ext uri="{0D108BD9-81ED-4DB2-BD59-A6C34878D82A}">
                    <a16:rowId xmlns:a16="http://schemas.microsoft.com/office/drawing/2014/main" val="10001"/>
                  </a:ext>
                </a:extLst>
              </a:tr>
              <a:tr h="1509254">
                <a:tc>
                  <a:txBody>
                    <a:bodyPr/>
                    <a:lstStyle/>
                    <a:p>
                      <a:pPr algn="ctr"/>
                      <a:r>
                        <a:rPr lang="pl-PL" sz="1600" b="1" dirty="0"/>
                        <a:t>Kolor</a:t>
                      </a:r>
                    </a:p>
                    <a:p>
                      <a:pPr algn="ctr"/>
                      <a:r>
                        <a:rPr lang="pl-PL" sz="1600" dirty="0"/>
                        <a:t>Czerwony</a:t>
                      </a:r>
                    </a:p>
                    <a:p>
                      <a:pPr algn="ctr"/>
                      <a:r>
                        <a:rPr lang="pl-PL" sz="1600" dirty="0"/>
                        <a:t>Zielony</a:t>
                      </a:r>
                    </a:p>
                    <a:p>
                      <a:pPr algn="ctr"/>
                      <a:r>
                        <a:rPr lang="pl-PL" sz="1600" dirty="0"/>
                        <a:t>Żółty</a:t>
                      </a:r>
                    </a:p>
                    <a:p>
                      <a:pPr algn="ctr"/>
                      <a:r>
                        <a:rPr lang="pl-PL" sz="1600" dirty="0"/>
                        <a:t>Czarny …</a:t>
                      </a:r>
                    </a:p>
                  </a:txBody>
                  <a:tcPr anchor="ctr"/>
                </a:tc>
                <a:tc>
                  <a:txBody>
                    <a:bodyPr/>
                    <a:lstStyle/>
                    <a:p>
                      <a:pPr algn="ctr"/>
                      <a:r>
                        <a:rPr lang="pl-PL" sz="1600" b="1" dirty="0"/>
                        <a:t>Dźwięk</a:t>
                      </a:r>
                    </a:p>
                    <a:p>
                      <a:pPr algn="ctr"/>
                      <a:r>
                        <a:rPr lang="pl-PL" sz="1600" dirty="0"/>
                        <a:t>Wysoki</a:t>
                      </a:r>
                    </a:p>
                    <a:p>
                      <a:pPr algn="ctr"/>
                      <a:r>
                        <a:rPr lang="pl-PL" sz="1600" dirty="0"/>
                        <a:t>Niski</a:t>
                      </a:r>
                    </a:p>
                    <a:p>
                      <a:pPr algn="ctr"/>
                      <a:r>
                        <a:rPr lang="pl-PL" sz="1600" dirty="0"/>
                        <a:t>Dudniący …</a:t>
                      </a:r>
                    </a:p>
                  </a:txBody>
                  <a:tcPr anchor="ctr"/>
                </a:tc>
                <a:tc>
                  <a:txBody>
                    <a:bodyPr/>
                    <a:lstStyle/>
                    <a:p>
                      <a:pPr algn="ctr"/>
                      <a:r>
                        <a:rPr lang="pl-PL" sz="1600" b="1" dirty="0"/>
                        <a:t>Powierzchnia</a:t>
                      </a:r>
                    </a:p>
                    <a:p>
                      <a:pPr algn="ctr"/>
                      <a:r>
                        <a:rPr lang="pl-PL" sz="1600" dirty="0"/>
                        <a:t>Gładka</a:t>
                      </a:r>
                    </a:p>
                    <a:p>
                      <a:pPr algn="ctr"/>
                      <a:r>
                        <a:rPr lang="pl-PL" sz="1600" dirty="0"/>
                        <a:t>Szorstka </a:t>
                      </a:r>
                    </a:p>
                    <a:p>
                      <a:pPr algn="ctr"/>
                      <a:r>
                        <a:rPr lang="pl-PL" sz="1600" dirty="0"/>
                        <a:t>Ciepła</a:t>
                      </a:r>
                    </a:p>
                    <a:p>
                      <a:pPr algn="ctr"/>
                      <a:r>
                        <a:rPr lang="pl-PL" sz="1600" dirty="0"/>
                        <a:t>Zimna ….</a:t>
                      </a:r>
                    </a:p>
                    <a:p>
                      <a:pPr algn="ctr"/>
                      <a:endParaRPr lang="pl-PL" sz="1600" dirty="0"/>
                    </a:p>
                  </a:txBody>
                  <a:tcPr anchor="ctr"/>
                </a:tc>
                <a:tc>
                  <a:txBody>
                    <a:bodyPr/>
                    <a:lstStyle/>
                    <a:p>
                      <a:pPr algn="ctr"/>
                      <a:r>
                        <a:rPr lang="pl-PL" sz="1600" b="1" dirty="0"/>
                        <a:t>Zapach</a:t>
                      </a:r>
                    </a:p>
                    <a:p>
                      <a:pPr algn="ctr"/>
                      <a:r>
                        <a:rPr lang="pl-PL" sz="1600" dirty="0"/>
                        <a:t>Domu</a:t>
                      </a:r>
                    </a:p>
                    <a:p>
                      <a:pPr algn="ctr"/>
                      <a:r>
                        <a:rPr lang="pl-PL" sz="1600" dirty="0"/>
                        <a:t>Morskiej bryzy</a:t>
                      </a:r>
                    </a:p>
                    <a:p>
                      <a:pPr algn="ctr"/>
                      <a:r>
                        <a:rPr lang="pl-PL" sz="1600" dirty="0"/>
                        <a:t>Lasu</a:t>
                      </a:r>
                    </a:p>
                    <a:p>
                      <a:pPr algn="ctr"/>
                      <a:r>
                        <a:rPr lang="pl-PL" sz="1600" dirty="0"/>
                        <a:t>Świeżo ściętej trawy …</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6167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ymbol zastępczy zawartości 2"/>
          <p:cNvSpPr>
            <a:spLocks noGrp="1"/>
          </p:cNvSpPr>
          <p:nvPr>
            <p:ph sz="quarter" idx="1"/>
          </p:nvPr>
        </p:nvSpPr>
        <p:spPr>
          <a:xfrm>
            <a:off x="431800" y="908721"/>
            <a:ext cx="11338984" cy="5287293"/>
          </a:xfrm>
          <a:ln>
            <a:noFill/>
          </a:ln>
        </p:spPr>
        <p:txBody>
          <a:bodyPr/>
          <a:lstStyle/>
          <a:p>
            <a:pPr marL="0" indent="0" algn="ctr">
              <a:buFont typeface="Wingdings 2" pitchFamily="18" charset="2"/>
              <a:buNone/>
              <a:defRPr/>
            </a:pPr>
            <a:r>
              <a:rPr lang="pl-PL" sz="1800" b="1" dirty="0">
                <a:latin typeface="Times New Roman" panose="02020603050405020304" pitchFamily="18" charset="0"/>
                <a:cs typeface="Times New Roman" panose="02020603050405020304" pitchFamily="18" charset="0"/>
              </a:rPr>
              <a:t>ZABURZENIA WĘCHU:</a:t>
            </a:r>
            <a:endParaRPr lang="pl-PL" sz="1800" dirty="0">
              <a:latin typeface="Times New Roman" panose="02020603050405020304" pitchFamily="18" charset="0"/>
              <a:cs typeface="Times New Roman" panose="02020603050405020304" pitchFamily="18" charset="0"/>
            </a:endParaRPr>
          </a:p>
          <a:p>
            <a:pPr algn="just" eaLnBrk="1" hangingPunct="1">
              <a:lnSpc>
                <a:spcPct val="120000"/>
              </a:lnSpc>
              <a:buFont typeface="Symbol" panose="05050102010706020507" pitchFamily="18" charset="2"/>
              <a:buChar char="®"/>
              <a:tabLst>
                <a:tab pos="0" algn="l"/>
              </a:tabLst>
              <a:defRPr/>
            </a:pPr>
            <a:endParaRPr lang="pl-PL" altLang="pl-PL" sz="1800" dirty="0">
              <a:solidFill>
                <a:srgbClr val="0070C0"/>
              </a:solidFill>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336123128"/>
              </p:ext>
            </p:extLst>
          </p:nvPr>
        </p:nvGraphicFramePr>
        <p:xfrm>
          <a:off x="1007434" y="1459837"/>
          <a:ext cx="10272286" cy="3254055"/>
        </p:xfrm>
        <a:graphic>
          <a:graphicData uri="http://schemas.openxmlformats.org/drawingml/2006/table">
            <a:tbl>
              <a:tblPr firstRow="1" bandRow="1">
                <a:tableStyleId>{5C22544A-7EE6-4342-B048-85BDC9FD1C3A}</a:tableStyleId>
              </a:tblPr>
              <a:tblGrid>
                <a:gridCol w="5136143">
                  <a:extLst>
                    <a:ext uri="{9D8B030D-6E8A-4147-A177-3AD203B41FA5}">
                      <a16:colId xmlns:a16="http://schemas.microsoft.com/office/drawing/2014/main" val="20000"/>
                    </a:ext>
                  </a:extLst>
                </a:gridCol>
                <a:gridCol w="5136143">
                  <a:extLst>
                    <a:ext uri="{9D8B030D-6E8A-4147-A177-3AD203B41FA5}">
                      <a16:colId xmlns:a16="http://schemas.microsoft.com/office/drawing/2014/main" val="20001"/>
                    </a:ext>
                  </a:extLst>
                </a:gridCol>
              </a:tblGrid>
              <a:tr h="370873">
                <a:tc>
                  <a:txBody>
                    <a:bodyPr/>
                    <a:lstStyle/>
                    <a:p>
                      <a:pPr algn="ctr"/>
                      <a:r>
                        <a:rPr lang="pl-PL" sz="1400" dirty="0">
                          <a:latin typeface="Calibri" panose="020F0502020204030204" pitchFamily="34" charset="0"/>
                        </a:rPr>
                        <a:t>NAZWA ZABURZENIA</a:t>
                      </a:r>
                    </a:p>
                  </a:txBody>
                  <a:tcPr marL="121903" marR="121903" marT="45724" marB="45724"/>
                </a:tc>
                <a:tc>
                  <a:txBody>
                    <a:bodyPr/>
                    <a:lstStyle/>
                    <a:p>
                      <a:pPr algn="ctr"/>
                      <a:r>
                        <a:rPr lang="pl-PL" sz="1400" dirty="0">
                          <a:latin typeface="Calibri" panose="020F0502020204030204" pitchFamily="34" charset="0"/>
                        </a:rPr>
                        <a:t>CO OZNACZA</a:t>
                      </a:r>
                    </a:p>
                  </a:txBody>
                  <a:tcPr marL="121903" marR="121903" marT="45724" marB="45724"/>
                </a:tc>
                <a:extLst>
                  <a:ext uri="{0D108BD9-81ED-4DB2-BD59-A6C34878D82A}">
                    <a16:rowId xmlns:a16="http://schemas.microsoft.com/office/drawing/2014/main" val="10000"/>
                  </a:ext>
                </a:extLst>
              </a:tr>
              <a:tr h="518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dirty="0">
                          <a:latin typeface="Calibri" panose="020F0502020204030204" pitchFamily="34" charset="0"/>
                          <a:cs typeface="Times New Roman" panose="02020603050405020304" pitchFamily="18" charset="0"/>
                        </a:rPr>
                        <a:t>ANOSMIA</a:t>
                      </a:r>
                      <a:r>
                        <a:rPr lang="pl-PL" sz="1400" b="1" dirty="0">
                          <a:latin typeface="Calibri" panose="020F0502020204030204" pitchFamily="34" charset="0"/>
                          <a:cs typeface="Times New Roman" panose="02020603050405020304" pitchFamily="18" charset="0"/>
                        </a:rPr>
                        <a:t> </a:t>
                      </a:r>
                      <a:endParaRPr lang="pl-PL" sz="1400" dirty="0">
                        <a:latin typeface="Calibri" panose="020F0502020204030204" pitchFamily="34" charset="0"/>
                      </a:endParaRPr>
                    </a:p>
                  </a:txBody>
                  <a:tcPr marL="121903" marR="121903"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a:latin typeface="Calibri" panose="020F0502020204030204" pitchFamily="34" charset="0"/>
                          <a:cs typeface="Times New Roman" panose="02020603050405020304" pitchFamily="18" charset="0"/>
                        </a:rPr>
                        <a:t>brak wrażeń węchowych</a:t>
                      </a:r>
                      <a:endParaRPr lang="pl-PL" sz="1400" dirty="0">
                        <a:latin typeface="Calibri" panose="020F0502020204030204" pitchFamily="34" charset="0"/>
                      </a:endParaRPr>
                    </a:p>
                  </a:txBody>
                  <a:tcPr marL="121903" marR="121903" marT="45724" marB="45724" anchor="ctr"/>
                </a:tc>
                <a:extLst>
                  <a:ext uri="{0D108BD9-81ED-4DB2-BD59-A6C34878D82A}">
                    <a16:rowId xmlns:a16="http://schemas.microsoft.com/office/drawing/2014/main" val="10001"/>
                  </a:ext>
                </a:extLst>
              </a:tr>
              <a:tr h="518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dirty="0">
                          <a:latin typeface="Calibri" panose="020F0502020204030204" pitchFamily="34" charset="0"/>
                          <a:cs typeface="Times New Roman" panose="02020603050405020304" pitchFamily="18" charset="0"/>
                        </a:rPr>
                        <a:t>HYPOSMIA </a:t>
                      </a:r>
                      <a:endParaRPr lang="pl-PL" sz="1600" b="0" dirty="0">
                        <a:latin typeface="Calibri" panose="020F0502020204030204" pitchFamily="34" charset="0"/>
                      </a:endParaRPr>
                    </a:p>
                  </a:txBody>
                  <a:tcPr marL="121903" marR="121903"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a:latin typeface="Calibri" panose="020F0502020204030204" pitchFamily="34" charset="0"/>
                          <a:cs typeface="Times New Roman" panose="02020603050405020304" pitchFamily="18" charset="0"/>
                        </a:rPr>
                        <a:t>zmniejszona wrażliwość węchowa</a:t>
                      </a:r>
                      <a:endParaRPr lang="pl-PL" sz="1400" dirty="0">
                        <a:latin typeface="Calibri" panose="020F0502020204030204" pitchFamily="34" charset="0"/>
                      </a:endParaRPr>
                    </a:p>
                  </a:txBody>
                  <a:tcPr marL="121903" marR="121903" marT="45724" marB="45724" anchor="ctr"/>
                </a:tc>
                <a:extLst>
                  <a:ext uri="{0D108BD9-81ED-4DB2-BD59-A6C34878D82A}">
                    <a16:rowId xmlns:a16="http://schemas.microsoft.com/office/drawing/2014/main" val="10002"/>
                  </a:ext>
                </a:extLst>
              </a:tr>
              <a:tr h="810358">
                <a:tc>
                  <a:txBody>
                    <a:bodyPr/>
                    <a:lstStyle/>
                    <a:p>
                      <a:pPr marL="0" indent="0" algn="ctr">
                        <a:buNone/>
                      </a:pPr>
                      <a:r>
                        <a:rPr lang="pl-PL" sz="1600" b="0" dirty="0">
                          <a:latin typeface="Calibri" panose="020F0502020204030204" pitchFamily="34" charset="0"/>
                          <a:cs typeface="Times New Roman" panose="02020603050405020304" pitchFamily="18" charset="0"/>
                        </a:rPr>
                        <a:t>DYSOSMIA: (np. KAKOSMIA,</a:t>
                      </a:r>
                      <a:r>
                        <a:rPr lang="pl-PL" sz="1600" b="0" baseline="0" dirty="0">
                          <a:latin typeface="Calibri" panose="020F0502020204030204" pitchFamily="34" charset="0"/>
                          <a:cs typeface="Times New Roman" panose="02020603050405020304" pitchFamily="18" charset="0"/>
                        </a:rPr>
                        <a:t> HETEROSMIA)</a:t>
                      </a:r>
                      <a:r>
                        <a:rPr lang="pl-PL" sz="1600" b="0" dirty="0">
                          <a:latin typeface="Calibri" panose="020F0502020204030204" pitchFamily="34" charset="0"/>
                          <a:cs typeface="Times New Roman" panose="02020603050405020304" pitchFamily="18" charset="0"/>
                        </a:rPr>
                        <a:t> </a:t>
                      </a:r>
                    </a:p>
                  </a:txBody>
                  <a:tcPr marL="121903" marR="121903"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a:latin typeface="Calibri" panose="020F0502020204030204" pitchFamily="34" charset="0"/>
                          <a:cs typeface="Times New Roman" panose="02020603050405020304" pitchFamily="18" charset="0"/>
                        </a:rPr>
                        <a:t>ogólne zmiany percepcji węchowej (np. </a:t>
                      </a:r>
                      <a:r>
                        <a:rPr lang="pl-PL" sz="1400" dirty="0">
                          <a:solidFill>
                            <a:schemeClr val="tx1"/>
                          </a:solidFill>
                          <a:latin typeface="Calibri" panose="020F0502020204030204" pitchFamily="34" charset="0"/>
                          <a:cs typeface="Times New Roman" panose="02020603050405020304" pitchFamily="18" charset="0"/>
                        </a:rPr>
                        <a:t>normalne zapachy wydają się odrażające,  zanik rozróżniania niektórych zapachów)</a:t>
                      </a:r>
                      <a:endParaRPr lang="pl-PL" sz="1400" dirty="0">
                        <a:latin typeface="Calibri" panose="020F0502020204030204" pitchFamily="34" charset="0"/>
                      </a:endParaRPr>
                    </a:p>
                  </a:txBody>
                  <a:tcPr marL="121903" marR="121903" marT="45724" marB="45724" anchor="ctr"/>
                </a:tc>
                <a:extLst>
                  <a:ext uri="{0D108BD9-81ED-4DB2-BD59-A6C34878D82A}">
                    <a16:rowId xmlns:a16="http://schemas.microsoft.com/office/drawing/2014/main" val="10003"/>
                  </a:ext>
                </a:extLst>
              </a:tr>
              <a:tr h="518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dirty="0">
                          <a:latin typeface="Calibri" panose="020F0502020204030204" pitchFamily="34" charset="0"/>
                          <a:cs typeface="Times New Roman" panose="02020603050405020304" pitchFamily="18" charset="0"/>
                        </a:rPr>
                        <a:t>HYPEROSMIA </a:t>
                      </a:r>
                      <a:endParaRPr lang="pl-PL" sz="1600" b="0" dirty="0">
                        <a:latin typeface="Calibri" panose="020F0502020204030204" pitchFamily="34" charset="0"/>
                      </a:endParaRPr>
                    </a:p>
                  </a:txBody>
                  <a:tcPr marL="121903" marR="121903"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a:latin typeface="Calibri" panose="020F0502020204030204" pitchFamily="34" charset="0"/>
                          <a:cs typeface="Times New Roman" panose="02020603050405020304" pitchFamily="18" charset="0"/>
                        </a:rPr>
                        <a:t> zwiększona wrażliwość na niektóre lub wszystkie zapachy</a:t>
                      </a:r>
                      <a:endParaRPr lang="pl-PL" sz="1400" dirty="0">
                        <a:latin typeface="Calibri" panose="020F0502020204030204" pitchFamily="34" charset="0"/>
                      </a:endParaRPr>
                    </a:p>
                  </a:txBody>
                  <a:tcPr marL="121903" marR="121903" marT="45724" marB="45724" anchor="ctr"/>
                </a:tc>
                <a:extLst>
                  <a:ext uri="{0D108BD9-81ED-4DB2-BD59-A6C34878D82A}">
                    <a16:rowId xmlns:a16="http://schemas.microsoft.com/office/drawing/2014/main" val="10004"/>
                  </a:ext>
                </a:extLst>
              </a:tr>
              <a:tr h="518206">
                <a:tc>
                  <a:txBody>
                    <a:bodyPr/>
                    <a:lstStyle/>
                    <a:p>
                      <a:pPr algn="ctr"/>
                      <a:r>
                        <a:rPr lang="pl-PL" sz="1600" b="0" dirty="0">
                          <a:latin typeface="Calibri" panose="020F0502020204030204" pitchFamily="34" charset="0"/>
                        </a:rPr>
                        <a:t>PRESBIOSMIA</a:t>
                      </a:r>
                    </a:p>
                  </a:txBody>
                  <a:tcPr marL="121903" marR="121903"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a:latin typeface="Calibri" panose="020F0502020204030204" pitchFamily="34" charset="0"/>
                        </a:rPr>
                        <a:t>zaburzenia węchu z nieznanych przyczyn u osób w podeszłym wieku</a:t>
                      </a:r>
                    </a:p>
                  </a:txBody>
                  <a:tcPr marL="121903" marR="121903" marT="45724" marB="45724" anchor="ctr"/>
                </a:tc>
                <a:extLst>
                  <a:ext uri="{0D108BD9-81ED-4DB2-BD59-A6C34878D82A}">
                    <a16:rowId xmlns:a16="http://schemas.microsoft.com/office/drawing/2014/main" val="10005"/>
                  </a:ext>
                </a:extLst>
              </a:tr>
            </a:tbl>
          </a:graphicData>
        </a:graphic>
      </p:graphicFrame>
      <p:sp>
        <p:nvSpPr>
          <p:cNvPr id="3" name="Symbol zastępczy numeru slajdu 2"/>
          <p:cNvSpPr>
            <a:spLocks noGrp="1"/>
          </p:cNvSpPr>
          <p:nvPr>
            <p:ph type="sldNum" sz="quarter" idx="12"/>
          </p:nvPr>
        </p:nvSpPr>
        <p:spPr/>
        <p:txBody>
          <a:bodyPr/>
          <a:lstStyle/>
          <a:p>
            <a:pPr>
              <a:defRPr/>
            </a:pPr>
            <a:fld id="{A110E71C-E27B-4682-BEA7-15674422AD6A}" type="slidenum">
              <a:rPr lang="pl-PL" smtClean="0"/>
              <a:pPr>
                <a:defRPr/>
              </a:pPr>
              <a:t>21</a:t>
            </a:fld>
            <a:endParaRPr lang="pl-PL"/>
          </a:p>
        </p:txBody>
      </p:sp>
    </p:spTree>
    <p:extLst>
      <p:ext uri="{BB962C8B-B14F-4D97-AF65-F5344CB8AC3E}">
        <p14:creationId xmlns:p14="http://schemas.microsoft.com/office/powerpoint/2010/main" val="367717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ymbol zastępczy zawartości 2"/>
          <p:cNvSpPr>
            <a:spLocks noGrp="1"/>
          </p:cNvSpPr>
          <p:nvPr>
            <p:ph sz="quarter" idx="1"/>
          </p:nvPr>
        </p:nvSpPr>
        <p:spPr>
          <a:xfrm>
            <a:off x="402167" y="908721"/>
            <a:ext cx="11338984" cy="4567740"/>
          </a:xfrm>
        </p:spPr>
        <p:txBody>
          <a:bodyPr>
            <a:normAutofit/>
          </a:bodyPr>
          <a:lstStyle/>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p:txBody>
      </p:sp>
      <p:sp>
        <p:nvSpPr>
          <p:cNvPr id="2" name="Symbol zastępczy numeru slajdu 1"/>
          <p:cNvSpPr>
            <a:spLocks noGrp="1"/>
          </p:cNvSpPr>
          <p:nvPr>
            <p:ph type="sldNum" sz="quarter" idx="12"/>
          </p:nvPr>
        </p:nvSpPr>
        <p:spPr/>
        <p:txBody>
          <a:bodyPr/>
          <a:lstStyle/>
          <a:p>
            <a:pPr>
              <a:defRPr/>
            </a:pPr>
            <a:fld id="{13A3B275-660A-45A0-A70D-EF571017C83F}" type="slidenum">
              <a:rPr lang="pl-PL" smtClean="0"/>
              <a:pPr>
                <a:defRPr/>
              </a:pPr>
              <a:t>22</a:t>
            </a:fld>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3322282368"/>
              </p:ext>
            </p:extLst>
          </p:nvPr>
        </p:nvGraphicFramePr>
        <p:xfrm>
          <a:off x="2022061" y="1325953"/>
          <a:ext cx="8127999" cy="1737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pl-PL" sz="1600" dirty="0"/>
                        <a:t>ZWIERZĘTA MAKROSMATYCZNE</a:t>
                      </a:r>
                    </a:p>
                  </a:txBody>
                  <a:tcPr anchor="ctr"/>
                </a:tc>
                <a:tc>
                  <a:txBody>
                    <a:bodyPr/>
                    <a:lstStyle/>
                    <a:p>
                      <a:pPr algn="ctr"/>
                      <a:r>
                        <a:rPr lang="pl-PL" sz="1600" dirty="0"/>
                        <a:t>ZWIERZĘTA MIKROSMATYCZNE</a:t>
                      </a:r>
                    </a:p>
                  </a:txBody>
                  <a:tcPr anchor="ctr"/>
                </a:tc>
                <a:tc>
                  <a:txBody>
                    <a:bodyPr/>
                    <a:lstStyle/>
                    <a:p>
                      <a:pPr algn="ctr"/>
                      <a:r>
                        <a:rPr lang="pl-PL" sz="1600" dirty="0"/>
                        <a:t>SSAKI ANOSMATYCZNE</a:t>
                      </a:r>
                    </a:p>
                  </a:txBody>
                  <a:tcPr anchor="ctr"/>
                </a:tc>
                <a:extLst>
                  <a:ext uri="{0D108BD9-81ED-4DB2-BD59-A6C34878D82A}">
                    <a16:rowId xmlns:a16="http://schemas.microsoft.com/office/drawing/2014/main" val="10000"/>
                  </a:ext>
                </a:extLst>
              </a:tr>
              <a:tr h="370840">
                <a:tc>
                  <a:txBody>
                    <a:bodyPr/>
                    <a:lstStyle/>
                    <a:p>
                      <a:pPr algn="ctr"/>
                      <a:r>
                        <a:rPr lang="pl-PL" sz="1600" dirty="0"/>
                        <a:t>Silnie rozwinięty zmysł powonienia</a:t>
                      </a:r>
                    </a:p>
                  </a:txBody>
                  <a:tcPr anchor="ctr"/>
                </a:tc>
                <a:tc>
                  <a:txBody>
                    <a:bodyPr/>
                    <a:lstStyle/>
                    <a:p>
                      <a:pPr algn="ctr"/>
                      <a:r>
                        <a:rPr lang="pl-PL" sz="1600" dirty="0"/>
                        <a:t>Słabo rozwinięty zmysł powonienia</a:t>
                      </a:r>
                    </a:p>
                  </a:txBody>
                  <a:tcPr anchor="ctr"/>
                </a:tc>
                <a:tc>
                  <a:txBody>
                    <a:bodyPr/>
                    <a:lstStyle/>
                    <a:p>
                      <a:pPr algn="ctr"/>
                      <a:r>
                        <a:rPr lang="pl-PL" sz="1600" dirty="0"/>
                        <a:t>Brak zmysłu powonienia</a:t>
                      </a:r>
                    </a:p>
                  </a:txBody>
                  <a:tcPr anchor="ctr"/>
                </a:tc>
                <a:extLst>
                  <a:ext uri="{0D108BD9-81ED-4DB2-BD59-A6C34878D82A}">
                    <a16:rowId xmlns:a16="http://schemas.microsoft.com/office/drawing/2014/main" val="10001"/>
                  </a:ext>
                </a:extLst>
              </a:tr>
              <a:tr h="370840">
                <a:tc>
                  <a:txBody>
                    <a:bodyPr/>
                    <a:lstStyle/>
                    <a:p>
                      <a:pPr algn="ctr"/>
                      <a:r>
                        <a:rPr lang="pl-PL" sz="1600" dirty="0"/>
                        <a:t>Przykład: pies, królik</a:t>
                      </a:r>
                    </a:p>
                  </a:txBody>
                  <a:tcPr anchor="ctr"/>
                </a:tc>
                <a:tc>
                  <a:txBody>
                    <a:bodyPr/>
                    <a:lstStyle/>
                    <a:p>
                      <a:pPr algn="ctr"/>
                      <a:r>
                        <a:rPr lang="pl-PL" sz="1600" dirty="0"/>
                        <a:t>Przykład: walenie, prawie wszystkie ptaki</a:t>
                      </a:r>
                    </a:p>
                  </a:txBody>
                  <a:tcPr anchor="ctr"/>
                </a:tc>
                <a:tc>
                  <a:txBody>
                    <a:bodyPr/>
                    <a:lstStyle/>
                    <a:p>
                      <a:pPr algn="ctr"/>
                      <a:r>
                        <a:rPr lang="pl-PL" sz="1600" dirty="0"/>
                        <a:t>Przykład: delfin, wieloryb</a:t>
                      </a:r>
                    </a:p>
                  </a:txBody>
                  <a:tcPr anchor="ctr"/>
                </a:tc>
                <a:extLst>
                  <a:ext uri="{0D108BD9-81ED-4DB2-BD59-A6C34878D82A}">
                    <a16:rowId xmlns:a16="http://schemas.microsoft.com/office/drawing/2014/main" val="10002"/>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710538170"/>
              </p:ext>
            </p:extLst>
          </p:nvPr>
        </p:nvGraphicFramePr>
        <p:xfrm>
          <a:off x="2051878" y="3413171"/>
          <a:ext cx="8127999" cy="1630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endParaRPr lang="pl-PL" sz="1400" dirty="0"/>
                    </a:p>
                  </a:txBody>
                  <a:tcPr anchor="ctr"/>
                </a:tc>
                <a:tc>
                  <a:txBody>
                    <a:bodyPr/>
                    <a:lstStyle/>
                    <a:p>
                      <a:pPr algn="ctr"/>
                      <a:r>
                        <a:rPr lang="pl-PL" sz="1400" dirty="0"/>
                        <a:t>PIES</a:t>
                      </a:r>
                    </a:p>
                  </a:txBody>
                  <a:tcPr anchor="ctr"/>
                </a:tc>
                <a:tc>
                  <a:txBody>
                    <a:bodyPr/>
                    <a:lstStyle/>
                    <a:p>
                      <a:pPr algn="ctr"/>
                      <a:r>
                        <a:rPr lang="pl-PL" sz="1400" dirty="0"/>
                        <a:t>CZŁOWIEK</a:t>
                      </a:r>
                    </a:p>
                  </a:txBody>
                  <a:tcPr anchor="ctr"/>
                </a:tc>
                <a:extLst>
                  <a:ext uri="{0D108BD9-81ED-4DB2-BD59-A6C34878D82A}">
                    <a16:rowId xmlns:a16="http://schemas.microsoft.com/office/drawing/2014/main" val="10000"/>
                  </a:ext>
                </a:extLst>
              </a:tr>
              <a:tr h="370840">
                <a:tc>
                  <a:txBody>
                    <a:bodyPr/>
                    <a:lstStyle/>
                    <a:p>
                      <a:pPr algn="ctr"/>
                      <a:r>
                        <a:rPr lang="pl-PL" sz="1400" dirty="0"/>
                        <a:t>Masa opuszki węchowej</a:t>
                      </a:r>
                    </a:p>
                  </a:txBody>
                  <a:tcPr anchor="ctr"/>
                </a:tc>
                <a:tc>
                  <a:txBody>
                    <a:bodyPr/>
                    <a:lstStyle/>
                    <a:p>
                      <a:pPr algn="ctr"/>
                      <a:r>
                        <a:rPr lang="pl-PL" sz="1400" dirty="0"/>
                        <a:t>5 – 7 g</a:t>
                      </a:r>
                    </a:p>
                  </a:txBody>
                  <a:tcPr anchor="ctr"/>
                </a:tc>
                <a:tc>
                  <a:txBody>
                    <a:bodyPr/>
                    <a:lstStyle/>
                    <a:p>
                      <a:pPr algn="ctr"/>
                      <a:r>
                        <a:rPr lang="pl-PL" sz="1400" dirty="0"/>
                        <a:t>1,5 – 2 g</a:t>
                      </a:r>
                    </a:p>
                  </a:txBody>
                  <a:tcPr anchor="ctr"/>
                </a:tc>
                <a:extLst>
                  <a:ext uri="{0D108BD9-81ED-4DB2-BD59-A6C34878D82A}">
                    <a16:rowId xmlns:a16="http://schemas.microsoft.com/office/drawing/2014/main" val="10001"/>
                  </a:ext>
                </a:extLst>
              </a:tr>
              <a:tr h="370840">
                <a:tc>
                  <a:txBody>
                    <a:bodyPr/>
                    <a:lstStyle/>
                    <a:p>
                      <a:pPr algn="ctr"/>
                      <a:r>
                        <a:rPr lang="pl-PL" sz="1400" dirty="0"/>
                        <a:t>Powierzchnia nabłonka węchowego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a:t>200 – 400 cm</a:t>
                      </a:r>
                      <a:r>
                        <a:rPr lang="pl-PL" sz="1400" baseline="30000" dirty="0"/>
                        <a:t>2</a:t>
                      </a:r>
                      <a:endParaRPr lang="pl-PL" sz="1400" dirty="0"/>
                    </a:p>
                  </a:txBody>
                  <a:tcPr anchor="ctr"/>
                </a:tc>
                <a:tc>
                  <a:txBody>
                    <a:bodyPr/>
                    <a:lstStyle/>
                    <a:p>
                      <a:pPr algn="ctr"/>
                      <a:r>
                        <a:rPr lang="pl-PL" sz="1400" dirty="0"/>
                        <a:t>5 – 10 cm</a:t>
                      </a:r>
                      <a:r>
                        <a:rPr lang="pl-PL" sz="1400" baseline="30000" dirty="0"/>
                        <a:t>2</a:t>
                      </a:r>
                    </a:p>
                  </a:txBody>
                  <a:tcPr anchor="ctr"/>
                </a:tc>
                <a:extLst>
                  <a:ext uri="{0D108BD9-81ED-4DB2-BD59-A6C34878D82A}">
                    <a16:rowId xmlns:a16="http://schemas.microsoft.com/office/drawing/2014/main" val="10002"/>
                  </a:ext>
                </a:extLst>
              </a:tr>
              <a:tr h="370840">
                <a:tc>
                  <a:txBody>
                    <a:bodyPr/>
                    <a:lstStyle/>
                    <a:p>
                      <a:pPr algn="ctr"/>
                      <a:r>
                        <a:rPr lang="pl-PL" sz="1400" dirty="0"/>
                        <a:t>Receptory węchowe</a:t>
                      </a:r>
                    </a:p>
                  </a:txBody>
                  <a:tcPr anchor="ctr"/>
                </a:tc>
                <a:tc>
                  <a:txBody>
                    <a:bodyPr/>
                    <a:lstStyle/>
                    <a:p>
                      <a:pPr algn="ctr"/>
                      <a:r>
                        <a:rPr lang="pl-PL" sz="1400" dirty="0"/>
                        <a:t>100 – 300</a:t>
                      </a:r>
                      <a:r>
                        <a:rPr lang="pl-PL" sz="1400" baseline="0" dirty="0"/>
                        <a:t> mln</a:t>
                      </a:r>
                      <a:endParaRPr lang="pl-PL" sz="1400" dirty="0"/>
                    </a:p>
                  </a:txBody>
                  <a:tcPr anchor="ctr"/>
                </a:tc>
                <a:tc>
                  <a:txBody>
                    <a:bodyPr/>
                    <a:lstStyle/>
                    <a:p>
                      <a:pPr algn="ctr"/>
                      <a:r>
                        <a:rPr lang="pl-PL" sz="1400" dirty="0"/>
                        <a:t>4</a:t>
                      </a:r>
                      <a:r>
                        <a:rPr lang="pl-PL" sz="1400" baseline="0" dirty="0"/>
                        <a:t> – 5 mln</a:t>
                      </a:r>
                      <a:endParaRPr lang="pl-PL" sz="14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5948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ymbol zastępczy zawartości 2"/>
          <p:cNvSpPr>
            <a:spLocks noGrp="1"/>
          </p:cNvSpPr>
          <p:nvPr>
            <p:ph sz="quarter" idx="1"/>
          </p:nvPr>
        </p:nvSpPr>
        <p:spPr>
          <a:xfrm>
            <a:off x="402167" y="908721"/>
            <a:ext cx="11338984" cy="5070723"/>
          </a:xfrm>
          <a:ln>
            <a:noFill/>
            <a:miter lim="800000"/>
            <a:headEnd/>
            <a:tailEnd/>
          </a:ln>
        </p:spPr>
        <p:txBody>
          <a:bodyPr>
            <a:normAutofit/>
          </a:bodyPr>
          <a:lstStyle/>
          <a:p>
            <a:pPr marL="0" indent="0" algn="just">
              <a:lnSpc>
                <a:spcPct val="120000"/>
              </a:lnSpc>
              <a:buNone/>
              <a:tabLst>
                <a:tab pos="0" algn="l"/>
              </a:tabLst>
            </a:pPr>
            <a:endParaRPr lang="pl-PL" altLang="pl-PL" sz="1800" dirty="0">
              <a:solidFill>
                <a:srgbClr val="002060"/>
              </a:solidFill>
              <a:latin typeface="Times New Roman" pitchFamily="18" charset="0"/>
              <a:cs typeface="Times New Roman" pitchFamily="18" charset="0"/>
            </a:endParaRPr>
          </a:p>
          <a:p>
            <a:pPr marL="0" indent="0" algn="just">
              <a:lnSpc>
                <a:spcPct val="120000"/>
              </a:lnSpc>
              <a:buNone/>
              <a:tabLst>
                <a:tab pos="0" algn="l"/>
              </a:tabLst>
            </a:pPr>
            <a:endParaRPr lang="pl-PL" altLang="pl-PL" sz="1800" dirty="0">
              <a:solidFill>
                <a:srgbClr val="002060"/>
              </a:solidFill>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1800" dirty="0">
                <a:latin typeface="Times New Roman" pitchFamily="18" charset="0"/>
                <a:cs typeface="Times New Roman" pitchFamily="18" charset="0"/>
              </a:rPr>
              <a:t>Jaką rolę pełni zmysł węchu?</a:t>
            </a:r>
          </a:p>
          <a:p>
            <a:pPr algn="just" eaLnBrk="1" hangingPunct="1">
              <a:lnSpc>
                <a:spcPct val="120000"/>
              </a:lnSpc>
              <a:buFont typeface="Times New Roman" panose="02020603050405020304" pitchFamily="18" charset="0"/>
              <a:buChar char="→"/>
              <a:tabLst>
                <a:tab pos="0" algn="l"/>
              </a:tabLst>
            </a:pPr>
            <a:r>
              <a:rPr lang="pl-PL" altLang="pl-PL" sz="1800" dirty="0">
                <a:latin typeface="Times New Roman" pitchFamily="18" charset="0"/>
                <a:cs typeface="Times New Roman" pitchFamily="18" charset="0"/>
              </a:rPr>
              <a:t> ostrzegawczą – ostrzega o niebezpiecznych substancjach w otoczeniu (np. trujące gazy)</a:t>
            </a:r>
          </a:p>
          <a:p>
            <a:pPr algn="just" eaLnBrk="1" hangingPunct="1">
              <a:lnSpc>
                <a:spcPct val="120000"/>
              </a:lnSpc>
              <a:buFont typeface="Times New Roman" panose="02020603050405020304" pitchFamily="18" charset="0"/>
              <a:buChar char="→"/>
              <a:tabLst>
                <a:tab pos="0" algn="l"/>
              </a:tabLst>
            </a:pPr>
            <a:r>
              <a:rPr lang="pl-PL" altLang="pl-PL" sz="1800" dirty="0">
                <a:latin typeface="Times New Roman" pitchFamily="18" charset="0"/>
                <a:cs typeface="Times New Roman" pitchFamily="18" charset="0"/>
              </a:rPr>
              <a:t> kojącą – zapach matki</a:t>
            </a:r>
          </a:p>
          <a:p>
            <a:pPr algn="just" eaLnBrk="1" hangingPunct="1">
              <a:lnSpc>
                <a:spcPct val="120000"/>
              </a:lnSpc>
              <a:buFont typeface="Times New Roman" panose="02020603050405020304" pitchFamily="18" charset="0"/>
              <a:buChar char="→"/>
              <a:tabLst>
                <a:tab pos="0" algn="l"/>
              </a:tabLst>
            </a:pPr>
            <a:r>
              <a:rPr lang="pl-PL" altLang="pl-PL" sz="1800" dirty="0">
                <a:latin typeface="Times New Roman" pitchFamily="18" charset="0"/>
                <a:cs typeface="Times New Roman" pitchFamily="18" charset="0"/>
              </a:rPr>
              <a:t>  przyciągającą</a:t>
            </a:r>
          </a:p>
          <a:p>
            <a:pPr algn="just" eaLnBrk="1" hangingPunct="1">
              <a:lnSpc>
                <a:spcPct val="120000"/>
              </a:lnSpc>
              <a:buFont typeface="Times New Roman" panose="02020603050405020304" pitchFamily="18" charset="0"/>
              <a:buChar char="→"/>
              <a:tabLst>
                <a:tab pos="0" algn="l"/>
              </a:tabLst>
            </a:pPr>
            <a:r>
              <a:rPr lang="pl-PL" altLang="pl-PL" sz="1800" dirty="0">
                <a:latin typeface="Times New Roman" pitchFamily="18" charset="0"/>
                <a:cs typeface="Times New Roman" pitchFamily="18" charset="0"/>
              </a:rPr>
              <a:t> pobudzającą np. do zjedzenia czegoś …. Przy utracie węchu człowiek traci też zdolność do pełnego odczuwania wrażeń smakowych</a:t>
            </a:r>
          </a:p>
          <a:p>
            <a:pPr algn="just" eaLnBrk="1" hangingPunct="1">
              <a:lnSpc>
                <a:spcPct val="120000"/>
              </a:lnSpc>
              <a:buFont typeface="Times New Roman" panose="02020603050405020304" pitchFamily="18" charset="0"/>
              <a:buChar char="→"/>
              <a:tabLst>
                <a:tab pos="0" algn="l"/>
              </a:tabLst>
            </a:pPr>
            <a:r>
              <a:rPr lang="pl-PL" altLang="pl-PL" sz="1800" dirty="0">
                <a:latin typeface="Times New Roman" pitchFamily="18" charset="0"/>
                <a:cs typeface="Times New Roman" pitchFamily="18" charset="0"/>
              </a:rPr>
              <a:t> i wiele innych……(np. </a:t>
            </a:r>
            <a:r>
              <a:rPr lang="pl-PL" altLang="pl-PL" sz="1800" dirty="0" err="1">
                <a:latin typeface="Times New Roman" pitchFamily="18" charset="0"/>
                <a:cs typeface="Times New Roman" pitchFamily="18" charset="0"/>
              </a:rPr>
              <a:t>aromamarketing</a:t>
            </a:r>
            <a:r>
              <a:rPr lang="pl-PL" altLang="pl-PL" sz="1800" dirty="0">
                <a:latin typeface="Times New Roman" pitchFamily="18" charset="0"/>
                <a:cs typeface="Times New Roman" pitchFamily="18" charset="0"/>
              </a:rPr>
              <a:t>)</a:t>
            </a:r>
          </a:p>
          <a:p>
            <a:pPr marL="0" indent="0" algn="just" eaLnBrk="1" hangingPunct="1">
              <a:lnSpc>
                <a:spcPct val="120000"/>
              </a:lnSpc>
              <a:buNone/>
              <a:tabLst>
                <a:tab pos="0" algn="l"/>
              </a:tabLst>
            </a:pPr>
            <a:endParaRPr lang="pl-PL" altLang="pl-PL" sz="1800" dirty="0">
              <a:solidFill>
                <a:srgbClr val="0070C0"/>
              </a:solidFill>
              <a:latin typeface="Times New Roman" pitchFamily="18" charset="0"/>
              <a:cs typeface="Times New Roman" pitchFamily="18" charset="0"/>
            </a:endParaRPr>
          </a:p>
        </p:txBody>
      </p:sp>
      <p:sp>
        <p:nvSpPr>
          <p:cNvPr id="2" name="Symbol zastępczy numeru slajdu 1"/>
          <p:cNvSpPr>
            <a:spLocks noGrp="1"/>
          </p:cNvSpPr>
          <p:nvPr>
            <p:ph type="sldNum" sz="quarter" idx="12"/>
          </p:nvPr>
        </p:nvSpPr>
        <p:spPr/>
        <p:txBody>
          <a:bodyPr/>
          <a:lstStyle/>
          <a:p>
            <a:pPr>
              <a:defRPr/>
            </a:pPr>
            <a:fld id="{BCD89C71-5BA9-4553-981F-9173C373312E}" type="slidenum">
              <a:rPr lang="pl-PL" smtClean="0"/>
              <a:pPr>
                <a:defRPr/>
              </a:pPr>
              <a:t>23</a:t>
            </a:fld>
            <a:endParaRPr lang="pl-PL"/>
          </a:p>
        </p:txBody>
      </p:sp>
    </p:spTree>
    <p:extLst>
      <p:ext uri="{BB962C8B-B14F-4D97-AF65-F5344CB8AC3E}">
        <p14:creationId xmlns:p14="http://schemas.microsoft.com/office/powerpoint/2010/main" val="89098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02167" y="1124744"/>
            <a:ext cx="11338984" cy="5256583"/>
          </a:xfrm>
        </p:spPr>
        <p:txBody>
          <a:bodyPr rtlCol="0">
            <a:noAutofit/>
          </a:bodyPr>
          <a:lstStyle/>
          <a:p>
            <a:pPr marL="0" indent="0" algn="just">
              <a:lnSpc>
                <a:spcPct val="120000"/>
              </a:lnSpc>
              <a:buNone/>
              <a:tabLst>
                <a:tab pos="0" algn="l"/>
              </a:tabLst>
              <a:defRPr/>
            </a:pPr>
            <a:endParaRPr lang="pl-PL" altLang="pl-PL" sz="1800" dirty="0">
              <a:latin typeface="Times New Roman" pitchFamily="18" charset="0"/>
              <a:cs typeface="Times New Roman" pitchFamily="18" charset="0"/>
            </a:endParaRPr>
          </a:p>
          <a:p>
            <a:pPr marL="0" indent="0" algn="just">
              <a:lnSpc>
                <a:spcPct val="120000"/>
              </a:lnSpc>
              <a:buNone/>
              <a:tabLst>
                <a:tab pos="0" algn="l"/>
              </a:tabLst>
              <a:defRPr/>
            </a:pPr>
            <a:r>
              <a:rPr lang="pl-PL" altLang="pl-PL" sz="1800" dirty="0">
                <a:latin typeface="Times New Roman" pitchFamily="18" charset="0"/>
                <a:cs typeface="Times New Roman" pitchFamily="18" charset="0"/>
              </a:rPr>
              <a:t>Intensywność zapachu zależy od liczby cząstek środka zapachowego wchodzących w kontakt z receptorem, a więc pośrednio od stężenia tego związku we wdychanym powietrzu.</a:t>
            </a:r>
          </a:p>
          <a:p>
            <a:pPr marL="0" indent="0" algn="just">
              <a:lnSpc>
                <a:spcPct val="120000"/>
              </a:lnSpc>
              <a:buNone/>
              <a:tabLst>
                <a:tab pos="0" algn="l"/>
              </a:tabLst>
              <a:defRPr/>
            </a:pPr>
            <a:r>
              <a:rPr lang="pl-PL" sz="1800" b="1" dirty="0">
                <a:latin typeface="Times New Roman" panose="02020603050405020304" pitchFamily="18" charset="0"/>
                <a:cs typeface="Times New Roman" panose="02020603050405020304" pitchFamily="18" charset="0"/>
              </a:rPr>
              <a:t>Próg wyczuwania zapachu – </a:t>
            </a:r>
            <a:r>
              <a:rPr lang="pl-PL" sz="1800" dirty="0">
                <a:latin typeface="Times New Roman" panose="02020603050405020304" pitchFamily="18" charset="0"/>
                <a:cs typeface="Times New Roman" panose="02020603050405020304" pitchFamily="18" charset="0"/>
              </a:rPr>
              <a:t>to takie stężenie substancji zapachowej, przy którym występowanie zapachu jest już odczuwane przez człowieka o przeciętnym węchu. Zapach ten jest na tyle słaby, że niemożliwe jest wskazanie jego źródła. </a:t>
            </a:r>
          </a:p>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a:lnSpc>
                <a:spcPct val="120000"/>
              </a:lnSpc>
              <a:buNone/>
              <a:tabLst>
                <a:tab pos="0" algn="l"/>
              </a:tabLst>
              <a:defRPr/>
            </a:pPr>
            <a:endParaRPr lang="pl-PL" sz="1800" dirty="0">
              <a:latin typeface="Times New Roman" panose="02020603050405020304" pitchFamily="18" charset="0"/>
              <a:cs typeface="Times New Roman" panose="02020603050405020304" pitchFamily="18" charset="0"/>
            </a:endParaRPr>
          </a:p>
          <a:p>
            <a:pPr marL="0" indent="0" algn="just">
              <a:lnSpc>
                <a:spcPct val="120000"/>
              </a:lnSpc>
              <a:buNone/>
              <a:tabLst>
                <a:tab pos="0" algn="l"/>
              </a:tabLst>
              <a:defRPr/>
            </a:pPr>
            <a:r>
              <a:rPr lang="pl-PL" sz="1800" b="1" dirty="0">
                <a:latin typeface="Times New Roman" panose="02020603050405020304" pitchFamily="18" charset="0"/>
                <a:cs typeface="Times New Roman" panose="02020603050405020304" pitchFamily="18" charset="0"/>
              </a:rPr>
              <a:t>Próg rozpoznania zapachu – </a:t>
            </a:r>
            <a:r>
              <a:rPr lang="pl-PL" sz="1800" dirty="0">
                <a:latin typeface="Times New Roman" panose="02020603050405020304" pitchFamily="18" charset="0"/>
                <a:cs typeface="Times New Roman" panose="02020603050405020304" pitchFamily="18" charset="0"/>
              </a:rPr>
              <a:t>to najmniejsze stężenie substancji zapachowej, które powoduje powstanie wrażenia zapachowego i umożliwia identyfikację jego źródła.</a:t>
            </a:r>
          </a:p>
          <a:p>
            <a:pPr marL="0" indent="0" algn="just" eaLnBrk="1" fontAlgn="auto" hangingPunct="1">
              <a:lnSpc>
                <a:spcPct val="120000"/>
              </a:lnSpc>
              <a:spcAft>
                <a:spcPts val="0"/>
              </a:spcAft>
              <a:buNone/>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dirty="0">
              <a:latin typeface="Times New Roman" panose="02020603050405020304" pitchFamily="18" charset="0"/>
              <a:cs typeface="Times New Roman" panose="02020603050405020304" pitchFamily="18" charset="0"/>
            </a:endParaRPr>
          </a:p>
        </p:txBody>
      </p:sp>
      <p:sp>
        <p:nvSpPr>
          <p:cNvPr id="6" name="Symbol zastępczy numeru slajdu 5"/>
          <p:cNvSpPr>
            <a:spLocks noGrp="1"/>
          </p:cNvSpPr>
          <p:nvPr>
            <p:ph type="sldNum" sz="quarter" idx="12"/>
          </p:nvPr>
        </p:nvSpPr>
        <p:spPr/>
        <p:txBody>
          <a:bodyPr/>
          <a:lstStyle/>
          <a:p>
            <a:pPr>
              <a:defRPr/>
            </a:pPr>
            <a:fld id="{CAAB8EBC-D864-4D10-9FEF-6EE64CF32914}" type="slidenum">
              <a:rPr lang="pl-PL" smtClean="0"/>
              <a:pPr>
                <a:defRPr/>
              </a:pPr>
              <a:t>3</a:t>
            </a:fld>
            <a:endParaRPr lang="pl-PL"/>
          </a:p>
        </p:txBody>
      </p:sp>
      <p:sp>
        <p:nvSpPr>
          <p:cNvPr id="2" name="Chmurka 1"/>
          <p:cNvSpPr/>
          <p:nvPr/>
        </p:nvSpPr>
        <p:spPr>
          <a:xfrm>
            <a:off x="3240158" y="3130823"/>
            <a:ext cx="2345634"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rgbClr val="002060"/>
                </a:solidFill>
              </a:rPr>
              <a:t>Ten zapach coś mi przypomina….</a:t>
            </a:r>
          </a:p>
        </p:txBody>
      </p:sp>
      <p:sp>
        <p:nvSpPr>
          <p:cNvPr id="5" name="Chmurka 4"/>
          <p:cNvSpPr/>
          <p:nvPr/>
        </p:nvSpPr>
        <p:spPr>
          <a:xfrm>
            <a:off x="6092687" y="4943060"/>
            <a:ext cx="2189923"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rgbClr val="002060"/>
                </a:solidFill>
              </a:rPr>
              <a:t>To pachnie jak …..</a:t>
            </a:r>
          </a:p>
        </p:txBody>
      </p:sp>
    </p:spTree>
    <p:extLst>
      <p:ext uri="{BB962C8B-B14F-4D97-AF65-F5344CB8AC3E}">
        <p14:creationId xmlns:p14="http://schemas.microsoft.com/office/powerpoint/2010/main" val="392613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ymbol zastępczy zawartości 2"/>
          <p:cNvSpPr>
            <a:spLocks noGrp="1"/>
          </p:cNvSpPr>
          <p:nvPr>
            <p:ph sz="quarter" idx="1"/>
          </p:nvPr>
        </p:nvSpPr>
        <p:spPr>
          <a:xfrm>
            <a:off x="402167" y="908721"/>
            <a:ext cx="11338984" cy="4160236"/>
          </a:xfrm>
        </p:spPr>
        <p:txBody>
          <a:bodyPr>
            <a:normAutofit/>
          </a:bodyPr>
          <a:lstStyle/>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a:lnSpc>
                <a:spcPct val="120000"/>
              </a:lnSpc>
              <a:buNone/>
              <a:tabLst>
                <a:tab pos="0" algn="l"/>
              </a:tabLst>
            </a:pPr>
            <a:r>
              <a:rPr lang="pl-PL" altLang="pl-PL" sz="1800" b="1" dirty="0">
                <a:latin typeface="Times New Roman" pitchFamily="18" charset="0"/>
                <a:cs typeface="Times New Roman" pitchFamily="18" charset="0"/>
              </a:rPr>
              <a:t>SENSORYKA </a:t>
            </a:r>
            <a:r>
              <a:rPr lang="pl-PL" altLang="pl-PL" sz="1800" dirty="0">
                <a:latin typeface="Times New Roman" pitchFamily="18" charset="0"/>
                <a:cs typeface="Times New Roman" pitchFamily="18" charset="0"/>
              </a:rPr>
              <a:t>Wywodzi się z angielskiego słowa </a:t>
            </a:r>
            <a:r>
              <a:rPr lang="pl-PL" altLang="pl-PL" sz="1800" b="1" dirty="0">
                <a:solidFill>
                  <a:srgbClr val="002060"/>
                </a:solidFill>
                <a:latin typeface="Times New Roman" pitchFamily="18" charset="0"/>
                <a:cs typeface="Times New Roman" pitchFamily="18" charset="0"/>
              </a:rPr>
              <a:t>„</a:t>
            </a:r>
            <a:r>
              <a:rPr lang="pl-PL" altLang="pl-PL" sz="1800" b="1" dirty="0" err="1">
                <a:solidFill>
                  <a:srgbClr val="002060"/>
                </a:solidFill>
                <a:latin typeface="Times New Roman" pitchFamily="18" charset="0"/>
                <a:cs typeface="Times New Roman" pitchFamily="18" charset="0"/>
              </a:rPr>
              <a:t>sense</a:t>
            </a:r>
            <a:r>
              <a:rPr lang="pl-PL" altLang="pl-PL" sz="1800" b="1" dirty="0">
                <a:solidFill>
                  <a:srgbClr val="002060"/>
                </a:solidFill>
                <a:latin typeface="Times New Roman" pitchFamily="18" charset="0"/>
                <a:cs typeface="Times New Roman" pitchFamily="18" charset="0"/>
              </a:rPr>
              <a:t>” </a:t>
            </a:r>
            <a:r>
              <a:rPr lang="pl-PL" altLang="pl-PL" sz="1800" i="1" dirty="0">
                <a:solidFill>
                  <a:srgbClr val="002060"/>
                </a:solidFill>
                <a:latin typeface="Times New Roman" pitchFamily="18" charset="0"/>
                <a:cs typeface="Times New Roman" pitchFamily="18" charset="0"/>
              </a:rPr>
              <a:t>– </a:t>
            </a:r>
            <a:r>
              <a:rPr lang="pl-PL" altLang="pl-PL" sz="1800" dirty="0">
                <a:solidFill>
                  <a:srgbClr val="002060"/>
                </a:solidFill>
                <a:latin typeface="Times New Roman" pitchFamily="18" charset="0"/>
                <a:cs typeface="Times New Roman" pitchFamily="18" charset="0"/>
              </a:rPr>
              <a:t>zmysł, świadomość, uczucie</a:t>
            </a:r>
            <a:r>
              <a:rPr lang="pl-PL" altLang="pl-PL" sz="1800" i="1" dirty="0">
                <a:solidFill>
                  <a:srgbClr val="002060"/>
                </a:solidFill>
                <a:latin typeface="Times New Roman" pitchFamily="18" charset="0"/>
                <a:cs typeface="Times New Roman" pitchFamily="18" charset="0"/>
              </a:rPr>
              <a:t>. </a:t>
            </a:r>
            <a:r>
              <a:rPr lang="pl-PL" sz="1800" dirty="0">
                <a:latin typeface="Times New Roman" panose="02020603050405020304" pitchFamily="18" charset="0"/>
                <a:cs typeface="Times New Roman" panose="02020603050405020304" pitchFamily="18" charset="0"/>
              </a:rPr>
              <a:t>Jest dyscypliną naukową stosowaną do wywoływania, mierzenia, analizowania reakcji na te właściwości produktów, które są odbierane poprzez zmysły wzroku, zapachu, smaku, dotyku oraz słuchu. </a:t>
            </a:r>
          </a:p>
          <a:p>
            <a:pPr marL="0" indent="0" algn="just">
              <a:lnSpc>
                <a:spcPct val="120000"/>
              </a:lnSpc>
              <a:buNone/>
              <a:tabLst>
                <a:tab pos="0" algn="l"/>
              </a:tabLst>
            </a:pPr>
            <a:r>
              <a:rPr lang="pl-PL" altLang="pl-PL" sz="1800" b="1" dirty="0">
                <a:latin typeface="Times New Roman" pitchFamily="18" charset="0"/>
                <a:cs typeface="Times New Roman" pitchFamily="18" charset="0"/>
              </a:rPr>
              <a:t>Zmysł </a:t>
            </a:r>
            <a:r>
              <a:rPr lang="pl-PL" altLang="pl-PL" sz="1800" dirty="0">
                <a:latin typeface="Times New Roman" pitchFamily="18" charset="0"/>
                <a:cs typeface="Times New Roman" pitchFamily="18" charset="0"/>
              </a:rPr>
              <a:t>to zdolność człowieka (ale też zwierząt) do odbierania i analizy bodźców docierających do organizmu.</a:t>
            </a:r>
          </a:p>
          <a:p>
            <a:pPr marL="0" indent="0" algn="just" eaLnBrk="1" hangingPunct="1">
              <a:lnSpc>
                <a:spcPct val="120000"/>
              </a:lnSpc>
              <a:buFont typeface="Wingdings 2" pitchFamily="18" charset="2"/>
              <a:buNone/>
              <a:tabLst>
                <a:tab pos="0" algn="l"/>
              </a:tabLst>
            </a:pPr>
            <a:r>
              <a:rPr lang="pl-PL" altLang="pl-PL" sz="1800" b="1" dirty="0">
                <a:latin typeface="Times New Roman" pitchFamily="18" charset="0"/>
                <a:cs typeface="Times New Roman" pitchFamily="18" charset="0"/>
              </a:rPr>
              <a:t>Narząd zmysłu </a:t>
            </a:r>
            <a:r>
              <a:rPr lang="pl-PL" altLang="pl-PL" sz="1800" dirty="0">
                <a:latin typeface="Times New Roman" pitchFamily="18" charset="0"/>
                <a:cs typeface="Times New Roman" pitchFamily="18" charset="0"/>
              </a:rPr>
              <a:t>to grupa wyspecjalizowanych komórek receptorowych, mających zdolność do odbierania konkretnych bodźców fizykalnych oraz przesyłania uzyskanej informacji do specyficznych rejonów w mózgu, w których są one ostatecznie interpretowane.</a:t>
            </a:r>
          </a:p>
        </p:txBody>
      </p:sp>
      <p:sp>
        <p:nvSpPr>
          <p:cNvPr id="2" name="Symbol zastępczy numeru slajdu 1"/>
          <p:cNvSpPr>
            <a:spLocks noGrp="1"/>
          </p:cNvSpPr>
          <p:nvPr>
            <p:ph type="sldNum" sz="quarter" idx="12"/>
          </p:nvPr>
        </p:nvSpPr>
        <p:spPr/>
        <p:txBody>
          <a:bodyPr/>
          <a:lstStyle/>
          <a:p>
            <a:pPr>
              <a:defRPr/>
            </a:pPr>
            <a:fld id="{13A3B275-660A-45A0-A70D-EF571017C83F}" type="slidenum">
              <a:rPr lang="pl-PL" smtClean="0"/>
              <a:pPr>
                <a:defRPr/>
              </a:pPr>
              <a:t>4</a:t>
            </a:fld>
            <a:endParaRPr lang="pl-P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933" y="4187687"/>
            <a:ext cx="2966417" cy="189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6100350" y="5696273"/>
            <a:ext cx="4943060" cy="461665"/>
          </a:xfrm>
          <a:prstGeom prst="rect">
            <a:avLst/>
          </a:prstGeom>
        </p:spPr>
        <p:txBody>
          <a:bodyPr wrap="square">
            <a:spAutoFit/>
          </a:bodyPr>
          <a:lstStyle/>
          <a:p>
            <a:r>
              <a:rPr lang="pl-PL" sz="1200" dirty="0"/>
              <a:t>Źródło: www.praktycznafizjoterapia.pl/artykul/terapeutyczne-wykorzystanie</a:t>
            </a:r>
          </a:p>
          <a:p>
            <a:r>
              <a:rPr lang="pl-PL" sz="1200" dirty="0"/>
              <a:t>-percepcji-zmyslowej-czlowieka-czesc-1</a:t>
            </a:r>
          </a:p>
        </p:txBody>
      </p:sp>
      <p:cxnSp>
        <p:nvCxnSpPr>
          <p:cNvPr id="7" name="Łącznik zakrzywiony 6"/>
          <p:cNvCxnSpPr/>
          <p:nvPr/>
        </p:nvCxnSpPr>
        <p:spPr>
          <a:xfrm flipV="1">
            <a:off x="4084983" y="5357191"/>
            <a:ext cx="377687" cy="258418"/>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6206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ymbol zastępczy zawartości 2"/>
          <p:cNvSpPr>
            <a:spLocks noGrp="1"/>
          </p:cNvSpPr>
          <p:nvPr>
            <p:ph sz="quarter" idx="1"/>
          </p:nvPr>
        </p:nvSpPr>
        <p:spPr>
          <a:xfrm>
            <a:off x="402167" y="735497"/>
            <a:ext cx="11338984" cy="3215792"/>
          </a:xfrm>
        </p:spPr>
        <p:txBody>
          <a:bodyPr>
            <a:normAutofit/>
          </a:bodyPr>
          <a:lstStyle/>
          <a:p>
            <a:pPr marL="0" indent="0" algn="ctr" eaLnBrk="1" hangingPunct="1">
              <a:lnSpc>
                <a:spcPct val="120000"/>
              </a:lnSpc>
              <a:buFont typeface="Wingdings 2" pitchFamily="18" charset="2"/>
              <a:buNone/>
              <a:tabLst>
                <a:tab pos="0" algn="l"/>
              </a:tabLst>
            </a:pPr>
            <a:r>
              <a:rPr lang="pl-PL" altLang="pl-PL" sz="1800" b="1" dirty="0">
                <a:latin typeface="Times New Roman" pitchFamily="18" charset="0"/>
                <a:cs typeface="Times New Roman" pitchFamily="18" charset="0"/>
              </a:rPr>
              <a:t>PODZIAŁ ZMYSŁÓW</a:t>
            </a:r>
          </a:p>
          <a:p>
            <a:pPr marL="0" indent="0" algn="ctr"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ctr"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ctr"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ctr"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ctr" eaLnBrk="1" hangingPunct="1">
              <a:lnSpc>
                <a:spcPct val="120000"/>
              </a:lnSpc>
              <a:buFont typeface="Wingdings 2" pitchFamily="18" charset="2"/>
              <a:buNone/>
              <a:tabLst>
                <a:tab pos="0" algn="l"/>
              </a:tabLst>
            </a:pPr>
            <a:r>
              <a:rPr lang="pl-PL" altLang="pl-PL" sz="1800" b="1" dirty="0">
                <a:latin typeface="Times New Roman" pitchFamily="18" charset="0"/>
                <a:cs typeface="Times New Roman" pitchFamily="18" charset="0"/>
              </a:rPr>
              <a:t>PODZIAŁ ZMYSŁÓW ZEWNĘTRZNYCH</a:t>
            </a:r>
            <a:endParaRPr lang="pl-PL" altLang="pl-PL" sz="1800" dirty="0">
              <a:latin typeface="Times New Roman" pitchFamily="18" charset="0"/>
              <a:cs typeface="Times New Roman" pitchFamily="18" charset="0"/>
            </a:endParaRPr>
          </a:p>
          <a:p>
            <a:pPr marL="0" indent="0" algn="ctr" eaLnBrk="1" hangingPunct="1">
              <a:lnSpc>
                <a:spcPct val="120000"/>
              </a:lnSpc>
              <a:buFont typeface="Wingdings 2" pitchFamily="18" charset="2"/>
              <a:buNone/>
              <a:tabLst>
                <a:tab pos="0" algn="l"/>
              </a:tabLst>
            </a:pPr>
            <a:endParaRPr lang="pl-PL" altLang="pl-PL" sz="1800" dirty="0">
              <a:latin typeface="Times New Roman" pitchFamily="18" charset="0"/>
              <a:cs typeface="Times New Roman" pitchFamily="18" charset="0"/>
            </a:endParaRPr>
          </a:p>
        </p:txBody>
      </p:sp>
      <p:sp>
        <p:nvSpPr>
          <p:cNvPr id="5" name="pole tekstowe 4"/>
          <p:cNvSpPr txBox="1"/>
          <p:nvPr/>
        </p:nvSpPr>
        <p:spPr>
          <a:xfrm>
            <a:off x="2652686" y="1771997"/>
            <a:ext cx="2636812" cy="830997"/>
          </a:xfrm>
          <a:prstGeom prst="rect">
            <a:avLst/>
          </a:prstGeom>
          <a:solidFill>
            <a:schemeClr val="accent3">
              <a:lumMod val="60000"/>
              <a:lumOff val="40000"/>
            </a:schemeClr>
          </a:solidFill>
          <a:ln>
            <a:solidFill>
              <a:srgbClr val="002060"/>
            </a:solidFill>
          </a:ln>
        </p:spPr>
        <p:txBody>
          <a:bodyPr wrap="none">
            <a:spAutoFit/>
          </a:bodyPr>
          <a:lstStyle/>
          <a:p>
            <a:pPr algn="ctr">
              <a:defRPr/>
            </a:pPr>
            <a:r>
              <a:rPr lang="pl-PL" sz="1600" b="1" dirty="0">
                <a:solidFill>
                  <a:srgbClr val="002060"/>
                </a:solidFill>
                <a:latin typeface="Calibri" panose="020F0502020204030204" pitchFamily="34" charset="0"/>
              </a:rPr>
              <a:t>zewnętrzne</a:t>
            </a:r>
            <a:r>
              <a:rPr lang="pl-PL" sz="1600" dirty="0">
                <a:solidFill>
                  <a:srgbClr val="002060"/>
                </a:solidFill>
                <a:latin typeface="Calibri" panose="020F0502020204030204" pitchFamily="34" charset="0"/>
              </a:rPr>
              <a:t> – do komunikacji</a:t>
            </a:r>
          </a:p>
          <a:p>
            <a:pPr algn="ctr">
              <a:defRPr/>
            </a:pPr>
            <a:r>
              <a:rPr lang="pl-PL" sz="1600" dirty="0">
                <a:solidFill>
                  <a:srgbClr val="002060"/>
                </a:solidFill>
                <a:latin typeface="Calibri" panose="020F0502020204030204" pitchFamily="34" charset="0"/>
              </a:rPr>
              <a:t>ze światem, doznania</a:t>
            </a:r>
          </a:p>
          <a:p>
            <a:pPr algn="ctr">
              <a:defRPr/>
            </a:pPr>
            <a:r>
              <a:rPr lang="pl-PL" sz="1600" dirty="0">
                <a:solidFill>
                  <a:srgbClr val="002060"/>
                </a:solidFill>
                <a:latin typeface="Calibri" panose="020F0502020204030204" pitchFamily="34" charset="0"/>
              </a:rPr>
              <a:t>np. wzrok, dotyk, smak, węch</a:t>
            </a:r>
          </a:p>
        </p:txBody>
      </p:sp>
      <p:sp>
        <p:nvSpPr>
          <p:cNvPr id="11" name="pole tekstowe 10"/>
          <p:cNvSpPr txBox="1"/>
          <p:nvPr/>
        </p:nvSpPr>
        <p:spPr>
          <a:xfrm>
            <a:off x="6474192" y="1845022"/>
            <a:ext cx="4047070" cy="584775"/>
          </a:xfrm>
          <a:prstGeom prst="rect">
            <a:avLst/>
          </a:prstGeom>
          <a:solidFill>
            <a:schemeClr val="accent3">
              <a:lumMod val="60000"/>
              <a:lumOff val="40000"/>
            </a:schemeClr>
          </a:solidFill>
          <a:ln>
            <a:solidFill>
              <a:srgbClr val="002060"/>
            </a:solidFill>
          </a:ln>
        </p:spPr>
        <p:txBody>
          <a:bodyPr wrap="none">
            <a:spAutoFit/>
          </a:bodyPr>
          <a:lstStyle/>
          <a:p>
            <a:pPr algn="ctr">
              <a:defRPr/>
            </a:pPr>
            <a:r>
              <a:rPr lang="pl-PL" sz="1600" b="1" dirty="0">
                <a:solidFill>
                  <a:srgbClr val="002060"/>
                </a:solidFill>
                <a:latin typeface="Calibri" panose="020F0502020204030204" pitchFamily="34" charset="0"/>
              </a:rPr>
              <a:t>wewnętrzne</a:t>
            </a:r>
            <a:r>
              <a:rPr lang="pl-PL" sz="1600" dirty="0">
                <a:solidFill>
                  <a:srgbClr val="002060"/>
                </a:solidFill>
                <a:latin typeface="Calibri" panose="020F0502020204030204" pitchFamily="34" charset="0"/>
              </a:rPr>
              <a:t> – określające osobowość</a:t>
            </a:r>
          </a:p>
          <a:p>
            <a:pPr algn="ctr">
              <a:defRPr/>
            </a:pPr>
            <a:r>
              <a:rPr lang="pl-PL" sz="1600" dirty="0">
                <a:solidFill>
                  <a:srgbClr val="002060"/>
                </a:solidFill>
                <a:latin typeface="Calibri" panose="020F0502020204030204" pitchFamily="34" charset="0"/>
              </a:rPr>
              <a:t>np. wyobraźnia, intuicja (szósty zmysł), pamięć</a:t>
            </a:r>
          </a:p>
        </p:txBody>
      </p:sp>
      <p:sp>
        <p:nvSpPr>
          <p:cNvPr id="6" name="Strzałka w dół 5"/>
          <p:cNvSpPr/>
          <p:nvPr/>
        </p:nvSpPr>
        <p:spPr>
          <a:xfrm>
            <a:off x="5064166" y="1268760"/>
            <a:ext cx="19050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Strzałka w dół 12"/>
          <p:cNvSpPr/>
          <p:nvPr/>
        </p:nvSpPr>
        <p:spPr>
          <a:xfrm>
            <a:off x="6873925" y="1294231"/>
            <a:ext cx="192616"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9" name="Łącznik prosty ze strzałką 8"/>
          <p:cNvCxnSpPr/>
          <p:nvPr/>
        </p:nvCxnSpPr>
        <p:spPr>
          <a:xfrm flipH="1">
            <a:off x="3967535" y="3465129"/>
            <a:ext cx="673100" cy="503238"/>
          </a:xfrm>
          <a:prstGeom prst="straightConnector1">
            <a:avLst/>
          </a:prstGeom>
          <a:ln>
            <a:solidFill>
              <a:srgbClr val="0070C0"/>
            </a:solidFill>
            <a:tailEnd type="arrow"/>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Łącznik prosty ze strzałką 16"/>
          <p:cNvCxnSpPr/>
          <p:nvPr/>
        </p:nvCxnSpPr>
        <p:spPr>
          <a:xfrm flipH="1">
            <a:off x="5903385" y="3429000"/>
            <a:ext cx="12700" cy="1550988"/>
          </a:xfrm>
          <a:prstGeom prst="straightConnector1">
            <a:avLst/>
          </a:prstGeom>
          <a:ln>
            <a:solidFill>
              <a:srgbClr val="0070C0"/>
            </a:solidFill>
            <a:tailEnd type="arrow"/>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9" name="Łącznik prosty ze strzałką 18"/>
          <p:cNvCxnSpPr/>
          <p:nvPr/>
        </p:nvCxnSpPr>
        <p:spPr>
          <a:xfrm>
            <a:off x="7154334" y="3446463"/>
            <a:ext cx="840317" cy="557212"/>
          </a:xfrm>
          <a:prstGeom prst="straightConnector1">
            <a:avLst/>
          </a:prstGeom>
          <a:ln>
            <a:solidFill>
              <a:srgbClr val="0070C0"/>
            </a:solidFill>
            <a:tailEnd type="arrow"/>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3" name="pole tekstowe 22"/>
          <p:cNvSpPr txBox="1"/>
          <p:nvPr/>
        </p:nvSpPr>
        <p:spPr>
          <a:xfrm>
            <a:off x="1852803" y="4077072"/>
            <a:ext cx="2784095" cy="830997"/>
          </a:xfrm>
          <a:prstGeom prst="rect">
            <a:avLst/>
          </a:prstGeom>
          <a:solidFill>
            <a:schemeClr val="accent3">
              <a:lumMod val="60000"/>
              <a:lumOff val="40000"/>
            </a:schemeClr>
          </a:solidFill>
          <a:ln>
            <a:solidFill>
              <a:srgbClr val="002060"/>
            </a:solidFill>
          </a:ln>
        </p:spPr>
        <p:txBody>
          <a:bodyPr wrap="none">
            <a:spAutoFit/>
          </a:bodyPr>
          <a:lstStyle/>
          <a:p>
            <a:pPr algn="ctr">
              <a:defRPr/>
            </a:pPr>
            <a:r>
              <a:rPr lang="pl-PL" sz="1600" b="1" dirty="0">
                <a:solidFill>
                  <a:srgbClr val="002060"/>
                </a:solidFill>
                <a:latin typeface="Calibri" panose="020F0502020204030204" pitchFamily="34" charset="0"/>
              </a:rPr>
              <a:t>chemiczne</a:t>
            </a:r>
            <a:r>
              <a:rPr lang="pl-PL" sz="1600" dirty="0">
                <a:solidFill>
                  <a:srgbClr val="002060"/>
                </a:solidFill>
                <a:latin typeface="Calibri" panose="020F0502020204030204" pitchFamily="34" charset="0"/>
              </a:rPr>
              <a:t> – odbierają energię </a:t>
            </a:r>
          </a:p>
          <a:p>
            <a:pPr algn="ctr">
              <a:defRPr/>
            </a:pPr>
            <a:r>
              <a:rPr lang="pl-PL" sz="1600" dirty="0">
                <a:solidFill>
                  <a:srgbClr val="002060"/>
                </a:solidFill>
                <a:latin typeface="Calibri" panose="020F0502020204030204" pitchFamily="34" charset="0"/>
              </a:rPr>
              <a:t>związków chemicznych</a:t>
            </a:r>
          </a:p>
          <a:p>
            <a:pPr algn="ctr">
              <a:defRPr/>
            </a:pPr>
            <a:r>
              <a:rPr lang="pl-PL" sz="1600" dirty="0">
                <a:solidFill>
                  <a:srgbClr val="002060"/>
                </a:solidFill>
                <a:latin typeface="Calibri" panose="020F0502020204030204" pitchFamily="34" charset="0"/>
              </a:rPr>
              <a:t>(smak, węch)</a:t>
            </a:r>
          </a:p>
        </p:txBody>
      </p:sp>
      <p:sp>
        <p:nvSpPr>
          <p:cNvPr id="24" name="pole tekstowe 23"/>
          <p:cNvSpPr txBox="1"/>
          <p:nvPr/>
        </p:nvSpPr>
        <p:spPr>
          <a:xfrm>
            <a:off x="4574453" y="5045076"/>
            <a:ext cx="2979598" cy="584775"/>
          </a:xfrm>
          <a:prstGeom prst="rect">
            <a:avLst/>
          </a:prstGeom>
          <a:solidFill>
            <a:schemeClr val="accent3">
              <a:lumMod val="60000"/>
              <a:lumOff val="40000"/>
            </a:schemeClr>
          </a:solidFill>
          <a:ln>
            <a:solidFill>
              <a:srgbClr val="002060"/>
            </a:solidFill>
          </a:ln>
        </p:spPr>
        <p:txBody>
          <a:bodyPr wrap="none">
            <a:spAutoFit/>
          </a:bodyPr>
          <a:lstStyle/>
          <a:p>
            <a:pPr algn="ctr">
              <a:defRPr/>
            </a:pPr>
            <a:r>
              <a:rPr lang="pl-PL" sz="1600" dirty="0">
                <a:solidFill>
                  <a:srgbClr val="002060"/>
                </a:solidFill>
                <a:latin typeface="Calibri" panose="020F0502020204030204" pitchFamily="34" charset="0"/>
              </a:rPr>
              <a:t>odbierające  bodźce mechaniczne</a:t>
            </a:r>
          </a:p>
          <a:p>
            <a:pPr algn="ctr">
              <a:defRPr/>
            </a:pPr>
            <a:r>
              <a:rPr lang="pl-PL" sz="1600" dirty="0">
                <a:solidFill>
                  <a:srgbClr val="002060"/>
                </a:solidFill>
                <a:latin typeface="Calibri" panose="020F0502020204030204" pitchFamily="34" charset="0"/>
              </a:rPr>
              <a:t>(słuch, dotyk)</a:t>
            </a:r>
          </a:p>
        </p:txBody>
      </p:sp>
      <p:sp>
        <p:nvSpPr>
          <p:cNvPr id="26" name="pole tekstowe 25"/>
          <p:cNvSpPr txBox="1"/>
          <p:nvPr/>
        </p:nvSpPr>
        <p:spPr>
          <a:xfrm>
            <a:off x="7558159" y="4076701"/>
            <a:ext cx="1874166" cy="830997"/>
          </a:xfrm>
          <a:prstGeom prst="rect">
            <a:avLst/>
          </a:prstGeom>
          <a:solidFill>
            <a:schemeClr val="accent3">
              <a:lumMod val="60000"/>
              <a:lumOff val="40000"/>
            </a:schemeClr>
          </a:solidFill>
          <a:ln>
            <a:solidFill>
              <a:srgbClr val="002060"/>
            </a:solidFill>
          </a:ln>
        </p:spPr>
        <p:txBody>
          <a:bodyPr wrap="none">
            <a:spAutoFit/>
          </a:bodyPr>
          <a:lstStyle/>
          <a:p>
            <a:pPr algn="ctr">
              <a:defRPr/>
            </a:pPr>
            <a:r>
              <a:rPr lang="pl-PL" sz="1600" dirty="0">
                <a:solidFill>
                  <a:srgbClr val="002060"/>
                </a:solidFill>
                <a:latin typeface="Calibri" panose="020F0502020204030204" pitchFamily="34" charset="0"/>
              </a:rPr>
              <a:t>odbierające energię</a:t>
            </a:r>
          </a:p>
          <a:p>
            <a:pPr algn="ctr">
              <a:defRPr/>
            </a:pPr>
            <a:r>
              <a:rPr lang="pl-PL" sz="1600" dirty="0">
                <a:solidFill>
                  <a:srgbClr val="002060"/>
                </a:solidFill>
                <a:latin typeface="Calibri" panose="020F0502020204030204" pitchFamily="34" charset="0"/>
              </a:rPr>
              <a:t>elektromagnetyczną</a:t>
            </a:r>
          </a:p>
          <a:p>
            <a:pPr algn="ctr">
              <a:defRPr/>
            </a:pPr>
            <a:r>
              <a:rPr lang="pl-PL" sz="1600" dirty="0">
                <a:solidFill>
                  <a:srgbClr val="002060"/>
                </a:solidFill>
                <a:latin typeface="Calibri" panose="020F0502020204030204" pitchFamily="34" charset="0"/>
              </a:rPr>
              <a:t>(wzrok)</a:t>
            </a:r>
          </a:p>
        </p:txBody>
      </p:sp>
      <p:sp>
        <p:nvSpPr>
          <p:cNvPr id="2" name="Symbol zastępczy numeru slajdu 1"/>
          <p:cNvSpPr>
            <a:spLocks noGrp="1"/>
          </p:cNvSpPr>
          <p:nvPr>
            <p:ph type="sldNum" sz="quarter" idx="12"/>
          </p:nvPr>
        </p:nvSpPr>
        <p:spPr/>
        <p:txBody>
          <a:bodyPr/>
          <a:lstStyle/>
          <a:p>
            <a:pPr>
              <a:defRPr/>
            </a:pPr>
            <a:fld id="{08CDE329-44EE-4B6E-A867-049C37C468FB}" type="slidenum">
              <a:rPr lang="pl-PL" smtClean="0"/>
              <a:pPr>
                <a:defRPr/>
              </a:pPr>
              <a:t>5</a:t>
            </a:fld>
            <a:endParaRPr lang="pl-PL"/>
          </a:p>
        </p:txBody>
      </p:sp>
    </p:spTree>
    <p:extLst>
      <p:ext uri="{BB962C8B-B14F-4D97-AF65-F5344CB8AC3E}">
        <p14:creationId xmlns:p14="http://schemas.microsoft.com/office/powerpoint/2010/main" val="229997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ymbol zastępczy zawartości 2"/>
          <p:cNvSpPr>
            <a:spLocks noGrp="1"/>
          </p:cNvSpPr>
          <p:nvPr>
            <p:ph sz="quarter" idx="1"/>
          </p:nvPr>
        </p:nvSpPr>
        <p:spPr>
          <a:xfrm>
            <a:off x="402167" y="908721"/>
            <a:ext cx="11338984" cy="3744243"/>
          </a:xfrm>
        </p:spPr>
        <p:txBody>
          <a:bodyPr>
            <a:normAutofit/>
          </a:bodyPr>
          <a:lstStyle/>
          <a:p>
            <a:pPr marL="0" indent="0" algn="just" eaLnBrk="1" hangingPunct="1">
              <a:lnSpc>
                <a:spcPct val="120000"/>
              </a:lnSpc>
              <a:buFont typeface="Wingdings 2" pitchFamily="18" charset="2"/>
              <a:buNone/>
              <a:tabLst>
                <a:tab pos="0" algn="l"/>
              </a:tabLst>
            </a:pPr>
            <a:endParaRPr lang="pl-PL" altLang="pl-PL" sz="1800" b="1"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1800" b="1" dirty="0">
                <a:latin typeface="Times New Roman" pitchFamily="18" charset="0"/>
                <a:cs typeface="Times New Roman" pitchFamily="18" charset="0"/>
              </a:rPr>
              <a:t>Działanie narządów zmysłów należy rozpatrywać na kilku poziomach:  </a:t>
            </a:r>
          </a:p>
        </p:txBody>
      </p:sp>
      <p:sp>
        <p:nvSpPr>
          <p:cNvPr id="2" name="Symbol zastępczy numeru slajdu 1"/>
          <p:cNvSpPr>
            <a:spLocks noGrp="1"/>
          </p:cNvSpPr>
          <p:nvPr>
            <p:ph type="sldNum" sz="quarter" idx="12"/>
          </p:nvPr>
        </p:nvSpPr>
        <p:spPr/>
        <p:txBody>
          <a:bodyPr/>
          <a:lstStyle/>
          <a:p>
            <a:pPr>
              <a:defRPr/>
            </a:pPr>
            <a:fld id="{13A3B275-660A-45A0-A70D-EF571017C83F}" type="slidenum">
              <a:rPr lang="pl-PL" smtClean="0"/>
              <a:pPr>
                <a:defRPr/>
              </a:pPr>
              <a:t>6</a:t>
            </a:fld>
            <a:endParaRPr lang="pl-PL"/>
          </a:p>
        </p:txBody>
      </p:sp>
      <p:sp>
        <p:nvSpPr>
          <p:cNvPr id="3" name="pole tekstowe 2"/>
          <p:cNvSpPr txBox="1"/>
          <p:nvPr/>
        </p:nvSpPr>
        <p:spPr>
          <a:xfrm>
            <a:off x="616226" y="2375459"/>
            <a:ext cx="5870068" cy="369332"/>
          </a:xfrm>
          <a:prstGeom prst="rect">
            <a:avLst/>
          </a:prstGeom>
          <a:solidFill>
            <a:schemeClr val="accent1">
              <a:lumMod val="20000"/>
              <a:lumOff val="80000"/>
            </a:schemeClr>
          </a:solidFill>
          <a:ln>
            <a:solidFill>
              <a:srgbClr val="002060"/>
            </a:solidFill>
          </a:ln>
        </p:spPr>
        <p:txBody>
          <a:bodyPr wrap="none" rtlCol="0">
            <a:spAutoFit/>
          </a:bodyPr>
          <a:lstStyle/>
          <a:p>
            <a:r>
              <a:rPr lang="pl-PL" b="1" dirty="0"/>
              <a:t>1. Anatomia </a:t>
            </a:r>
            <a:r>
              <a:rPr lang="pl-PL" dirty="0"/>
              <a:t>– jak zbudowany jest narząd odbierający bodźce</a:t>
            </a:r>
          </a:p>
        </p:txBody>
      </p:sp>
      <p:sp>
        <p:nvSpPr>
          <p:cNvPr id="5" name="pole tekstowe 4"/>
          <p:cNvSpPr txBox="1"/>
          <p:nvPr/>
        </p:nvSpPr>
        <p:spPr>
          <a:xfrm>
            <a:off x="616226" y="2949479"/>
            <a:ext cx="8553752" cy="369332"/>
          </a:xfrm>
          <a:prstGeom prst="rect">
            <a:avLst/>
          </a:prstGeom>
          <a:solidFill>
            <a:schemeClr val="accent1">
              <a:lumMod val="20000"/>
              <a:lumOff val="80000"/>
            </a:schemeClr>
          </a:solidFill>
          <a:ln>
            <a:solidFill>
              <a:srgbClr val="002060"/>
            </a:solidFill>
          </a:ln>
        </p:spPr>
        <p:txBody>
          <a:bodyPr wrap="none" rtlCol="0">
            <a:spAutoFit/>
          </a:bodyPr>
          <a:lstStyle/>
          <a:p>
            <a:r>
              <a:rPr lang="pl-PL" b="1" dirty="0"/>
              <a:t>2. Fizjologia </a:t>
            </a:r>
            <a:r>
              <a:rPr lang="pl-PL" dirty="0"/>
              <a:t>– w jaki sposób bodziec pobudza receptory i zamienia się w impuls nerwowy</a:t>
            </a:r>
          </a:p>
        </p:txBody>
      </p:sp>
      <p:sp>
        <p:nvSpPr>
          <p:cNvPr id="6" name="pole tekstowe 5"/>
          <p:cNvSpPr txBox="1"/>
          <p:nvPr/>
        </p:nvSpPr>
        <p:spPr>
          <a:xfrm>
            <a:off x="596819" y="3549861"/>
            <a:ext cx="8187691" cy="369332"/>
          </a:xfrm>
          <a:prstGeom prst="rect">
            <a:avLst/>
          </a:prstGeom>
          <a:solidFill>
            <a:schemeClr val="accent1">
              <a:lumMod val="20000"/>
              <a:lumOff val="80000"/>
            </a:schemeClr>
          </a:solidFill>
          <a:ln>
            <a:solidFill>
              <a:srgbClr val="002060"/>
            </a:solidFill>
          </a:ln>
        </p:spPr>
        <p:txBody>
          <a:bodyPr wrap="none" rtlCol="0">
            <a:spAutoFit/>
          </a:bodyPr>
          <a:lstStyle/>
          <a:p>
            <a:pPr algn="ctr"/>
            <a:r>
              <a:rPr lang="pl-PL" b="1" dirty="0"/>
              <a:t>3. Neurologia </a:t>
            </a:r>
            <a:r>
              <a:rPr lang="pl-PL" dirty="0"/>
              <a:t>– jaka jest droga impulsu nerwowego i jak jest on analizowany w mózgu</a:t>
            </a:r>
          </a:p>
        </p:txBody>
      </p:sp>
      <p:graphicFrame>
        <p:nvGraphicFramePr>
          <p:cNvPr id="7" name="Diagram 6"/>
          <p:cNvGraphicFramePr/>
          <p:nvPr>
            <p:extLst>
              <p:ext uri="{D42A27DB-BD31-4B8C-83A1-F6EECF244321}">
                <p14:modId xmlns:p14="http://schemas.microsoft.com/office/powerpoint/2010/main" val="1705911860"/>
              </p:ext>
            </p:extLst>
          </p:nvPr>
        </p:nvGraphicFramePr>
        <p:xfrm>
          <a:off x="1803400" y="4293708"/>
          <a:ext cx="8128000" cy="148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76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ymbol zastępczy zawartości 2"/>
          <p:cNvSpPr>
            <a:spLocks noGrp="1"/>
          </p:cNvSpPr>
          <p:nvPr>
            <p:ph sz="quarter" idx="1"/>
          </p:nvPr>
        </p:nvSpPr>
        <p:spPr>
          <a:xfrm>
            <a:off x="402167" y="908721"/>
            <a:ext cx="11338984" cy="5257130"/>
          </a:xfrm>
          <a:ln>
            <a:noFill/>
            <a:miter lim="800000"/>
            <a:headEnd/>
            <a:tailEnd/>
          </a:ln>
        </p:spPr>
        <p:txBody>
          <a:bodyPr/>
          <a:lstStyle/>
          <a:p>
            <a:pPr marL="0" indent="0" algn="just" eaLnBrk="1" hangingPunct="1">
              <a:lnSpc>
                <a:spcPct val="120000"/>
              </a:lnSpc>
              <a:buFont typeface="Wingdings 2" pitchFamily="18" charset="2"/>
              <a:buNone/>
              <a:tabLst>
                <a:tab pos="0" algn="l"/>
              </a:tabLst>
            </a:pPr>
            <a:endParaRPr lang="pl-PL" altLang="pl-PL" sz="1800"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dirty="0">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endParaRPr lang="pl-PL" altLang="pl-PL" sz="1800" dirty="0">
              <a:solidFill>
                <a:srgbClr val="0070C0"/>
              </a:solidFill>
              <a:latin typeface="Times New Roman" pitchFamily="18" charset="0"/>
              <a:cs typeface="Times New Roman" pitchFamily="18" charset="0"/>
            </a:endParaRPr>
          </a:p>
          <a:p>
            <a:pPr marL="0" indent="0" algn="just" eaLnBrk="1" hangingPunct="1">
              <a:lnSpc>
                <a:spcPct val="120000"/>
              </a:lnSpc>
              <a:buFont typeface="Wingdings 2" pitchFamily="18" charset="2"/>
              <a:buNone/>
              <a:tabLst>
                <a:tab pos="0" algn="l"/>
              </a:tabLst>
            </a:pPr>
            <a:r>
              <a:rPr lang="pl-PL" altLang="pl-PL" sz="1800" dirty="0">
                <a:solidFill>
                  <a:srgbClr val="002060"/>
                </a:solidFill>
                <a:latin typeface="+mn-lt"/>
                <a:ea typeface="Segoe UI Emoji" panose="020B0502040204020203" pitchFamily="34" charset="0"/>
                <a:cs typeface="Times New Roman" pitchFamily="18" charset="0"/>
              </a:rPr>
              <a:t>„Gdyby człowiek świadomie odbierał wszystkie bodźce docierające do podświadomości musiałby zwariować….”</a:t>
            </a:r>
          </a:p>
          <a:p>
            <a:pPr marL="0" indent="0" algn="r">
              <a:lnSpc>
                <a:spcPct val="120000"/>
              </a:lnSpc>
              <a:buNone/>
              <a:tabLst>
                <a:tab pos="0" algn="l"/>
              </a:tabLst>
            </a:pPr>
            <a:r>
              <a:rPr lang="pl-PL" altLang="pl-PL" sz="1600" dirty="0" err="1">
                <a:latin typeface="Calibri" pitchFamily="34" charset="0"/>
                <a:cs typeface="Times New Roman" pitchFamily="18" charset="0"/>
              </a:rPr>
              <a:t>Phillip</a:t>
            </a:r>
            <a:r>
              <a:rPr lang="pl-PL" altLang="pl-PL" sz="1600" dirty="0">
                <a:latin typeface="Calibri" pitchFamily="34" charset="0"/>
                <a:cs typeface="Times New Roman" pitchFamily="18" charset="0"/>
              </a:rPr>
              <a:t> </a:t>
            </a:r>
            <a:r>
              <a:rPr lang="pl-PL" altLang="pl-PL" sz="1600" dirty="0" err="1">
                <a:latin typeface="Calibri" pitchFamily="34" charset="0"/>
                <a:cs typeface="Times New Roman" pitchFamily="18" charset="0"/>
              </a:rPr>
              <a:t>Merikle</a:t>
            </a:r>
            <a:r>
              <a:rPr lang="pl-PL" altLang="pl-PL" sz="1600" dirty="0">
                <a:latin typeface="Calibri" pitchFamily="34" charset="0"/>
                <a:cs typeface="Times New Roman" pitchFamily="18" charset="0"/>
              </a:rPr>
              <a:t> „New </a:t>
            </a:r>
            <a:r>
              <a:rPr lang="pl-PL" altLang="pl-PL" sz="1600" dirty="0" err="1">
                <a:latin typeface="Calibri" pitchFamily="34" charset="0"/>
                <a:cs typeface="Times New Roman" pitchFamily="18" charset="0"/>
              </a:rPr>
              <a:t>Scientist</a:t>
            </a:r>
            <a:r>
              <a:rPr lang="pl-PL" altLang="pl-PL" sz="1600" dirty="0">
                <a:latin typeface="Calibri" pitchFamily="34" charset="0"/>
                <a:cs typeface="Times New Roman" pitchFamily="18" charset="0"/>
              </a:rPr>
              <a:t>”</a:t>
            </a:r>
          </a:p>
          <a:p>
            <a:pPr marL="0" indent="0" algn="just" eaLnBrk="1" hangingPunct="1">
              <a:lnSpc>
                <a:spcPct val="120000"/>
              </a:lnSpc>
              <a:buFont typeface="Wingdings 2" pitchFamily="18" charset="2"/>
              <a:buNone/>
              <a:tabLst>
                <a:tab pos="0" algn="l"/>
              </a:tabLst>
            </a:pPr>
            <a:endParaRPr lang="pl-PL" altLang="pl-PL" sz="1800" dirty="0">
              <a:solidFill>
                <a:srgbClr val="0070C0"/>
              </a:solidFill>
              <a:latin typeface="Times New Roman" pitchFamily="18" charset="0"/>
              <a:cs typeface="Times New Roman" pitchFamily="18" charset="0"/>
            </a:endParaRPr>
          </a:p>
          <a:p>
            <a:pPr marL="0" indent="0" algn="just">
              <a:lnSpc>
                <a:spcPct val="120000"/>
              </a:lnSpc>
              <a:buNone/>
              <a:tabLst>
                <a:tab pos="0" algn="l"/>
              </a:tabLst>
            </a:pPr>
            <a:r>
              <a:rPr lang="pl-PL" altLang="pl-PL" sz="1800" dirty="0">
                <a:latin typeface="Times New Roman" pitchFamily="18" charset="0"/>
                <a:cs typeface="Times New Roman" pitchFamily="18" charset="0"/>
              </a:rPr>
              <a:t>Otacza nas mnóstwo zapachów. Zmysł węchu wykształcił pewne mechanizmy obronne chroniące człowieka przed nadmiarem odbieranych wrażeń.  System węchowy człowieka eliminuje niektóre bodźce na poziomie podświadomości (głównie zapachy występujące stale, w tych samych okolicznościach, znanych i nie stanowiących zagrożenia – </a:t>
            </a:r>
            <a:r>
              <a:rPr lang="pl-PL" altLang="pl-PL" sz="1800" i="1" dirty="0">
                <a:latin typeface="Times New Roman" pitchFamily="18" charset="0"/>
                <a:cs typeface="Times New Roman" pitchFamily="18" charset="0"/>
              </a:rPr>
              <a:t>zapach własnego ciała, domu, miejsca pracy itp</a:t>
            </a:r>
            <a:r>
              <a:rPr lang="pl-PL" altLang="pl-PL" sz="1800" dirty="0">
                <a:latin typeface="Times New Roman" pitchFamily="18" charset="0"/>
                <a:cs typeface="Times New Roman" pitchFamily="18" charset="0"/>
              </a:rPr>
              <a:t>.)</a:t>
            </a:r>
          </a:p>
        </p:txBody>
      </p:sp>
      <p:sp>
        <p:nvSpPr>
          <p:cNvPr id="2" name="Symbol zastępczy numeru slajdu 1"/>
          <p:cNvSpPr>
            <a:spLocks noGrp="1"/>
          </p:cNvSpPr>
          <p:nvPr>
            <p:ph type="sldNum" sz="quarter" idx="12"/>
          </p:nvPr>
        </p:nvSpPr>
        <p:spPr/>
        <p:txBody>
          <a:bodyPr/>
          <a:lstStyle/>
          <a:p>
            <a:pPr>
              <a:defRPr/>
            </a:pPr>
            <a:fld id="{49A0E909-E5E2-4301-BF0C-653A252ACC9F}" type="slidenum">
              <a:rPr lang="pl-PL" smtClean="0"/>
              <a:pPr>
                <a:defRPr/>
              </a:pPr>
              <a:t>7</a:t>
            </a:fld>
            <a:endParaRPr lang="pl-PL"/>
          </a:p>
        </p:txBody>
      </p:sp>
    </p:spTree>
    <p:extLst>
      <p:ext uri="{BB962C8B-B14F-4D97-AF65-F5344CB8AC3E}">
        <p14:creationId xmlns:p14="http://schemas.microsoft.com/office/powerpoint/2010/main" val="109213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02167" y="775252"/>
            <a:ext cx="11338984" cy="5606499"/>
          </a:xfrm>
        </p:spPr>
        <p:txBody>
          <a:bodyPr rtlCol="0">
            <a:noAutofit/>
          </a:bodyPr>
          <a:lstStyle/>
          <a:p>
            <a:pPr marL="0" indent="0" algn="ctr" eaLnBrk="1" fontAlgn="auto" hangingPunct="1">
              <a:lnSpc>
                <a:spcPct val="120000"/>
              </a:lnSpc>
              <a:spcAft>
                <a:spcPts val="0"/>
              </a:spcAft>
              <a:buFont typeface="Wingdings 2" pitchFamily="18" charset="2"/>
              <a:buNone/>
              <a:tabLst>
                <a:tab pos="0" algn="l"/>
              </a:tabLst>
              <a:defRPr/>
            </a:pPr>
            <a:r>
              <a:rPr lang="pl-PL" sz="1800" b="1" dirty="0">
                <a:latin typeface="Times New Roman" panose="02020603050405020304" pitchFamily="18" charset="0"/>
                <a:cs typeface="Times New Roman" panose="02020603050405020304" pitchFamily="18" charset="0"/>
              </a:rPr>
              <a:t>OD CZEGO ZALEŻY ZAPACH</a:t>
            </a:r>
          </a:p>
          <a:p>
            <a:pPr marL="0" indent="0" algn="ctr"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ctr"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ctr"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ctr"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ctr"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i="1" dirty="0">
              <a:solidFill>
                <a:schemeClr val="accent3">
                  <a:lumMod val="50000"/>
                </a:schemeClr>
              </a:solidFill>
              <a:latin typeface="Times New Roman" panose="02020603050405020304" pitchFamily="18" charset="0"/>
              <a:cs typeface="Times New Roman" panose="02020603050405020304" pitchFamily="18" charset="0"/>
            </a:endParaRPr>
          </a:p>
          <a:p>
            <a:pPr marL="0" indent="0" algn="ctr" eaLnBrk="1" fontAlgn="auto" hangingPunct="1">
              <a:lnSpc>
                <a:spcPct val="120000"/>
              </a:lnSpc>
              <a:spcAft>
                <a:spcPts val="0"/>
              </a:spcAft>
              <a:buFont typeface="Wingdings 2" pitchFamily="18" charset="2"/>
              <a:buNone/>
              <a:tabLst>
                <a:tab pos="0" algn="l"/>
              </a:tabLst>
              <a:defRPr/>
            </a:pPr>
            <a:endParaRPr lang="pl-PL" sz="1800"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None/>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dirty="0">
              <a:latin typeface="Times New Roman" panose="02020603050405020304" pitchFamily="18" charset="0"/>
              <a:cs typeface="Times New Roman" panose="02020603050405020304" pitchFamily="18" charset="0"/>
            </a:endParaRPr>
          </a:p>
        </p:txBody>
      </p:sp>
      <p:sp>
        <p:nvSpPr>
          <p:cNvPr id="2" name="Strzałka w dół 1"/>
          <p:cNvSpPr/>
          <p:nvPr/>
        </p:nvSpPr>
        <p:spPr>
          <a:xfrm>
            <a:off x="4384813" y="1337935"/>
            <a:ext cx="529167"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 name="Strzałka w dół 4"/>
          <p:cNvSpPr/>
          <p:nvPr/>
        </p:nvSpPr>
        <p:spPr>
          <a:xfrm>
            <a:off x="7185164" y="1377691"/>
            <a:ext cx="527049"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4" name="pole tekstowe 3"/>
          <p:cNvSpPr txBox="1"/>
          <p:nvPr/>
        </p:nvSpPr>
        <p:spPr>
          <a:xfrm>
            <a:off x="2249465" y="2417218"/>
            <a:ext cx="3702680" cy="1754326"/>
          </a:xfrm>
          <a:prstGeom prst="rect">
            <a:avLst/>
          </a:prstGeom>
          <a:noFill/>
        </p:spPr>
        <p:txBody>
          <a:bodyPr wrap="none">
            <a:spAutoFit/>
          </a:bodyPr>
          <a:lstStyle/>
          <a:p>
            <a:pPr>
              <a:defRPr/>
            </a:pPr>
            <a:r>
              <a:rPr lang="pl-PL" b="1" dirty="0">
                <a:latin typeface="Times New Roman" panose="02020603050405020304" pitchFamily="18" charset="0"/>
                <a:cs typeface="Times New Roman" panose="02020603050405020304" pitchFamily="18" charset="0"/>
              </a:rPr>
              <a:t>OD SUBSTANCJI ZAPACHOWEJ</a:t>
            </a:r>
          </a:p>
          <a:p>
            <a:pPr algn="ctr">
              <a:defRPr/>
            </a:pPr>
            <a:r>
              <a:rPr lang="pl-PL" b="1" dirty="0">
                <a:latin typeface="Times New Roman" panose="02020603050405020304" pitchFamily="18" charset="0"/>
                <a:cs typeface="Times New Roman" panose="02020603050405020304" pitchFamily="18" charset="0"/>
              </a:rPr>
              <a:t>(związku chemicznego)</a:t>
            </a:r>
          </a:p>
          <a:p>
            <a:pPr marL="285750" indent="-285750">
              <a:buFontTx/>
              <a:buChar char="-"/>
              <a:defRPr/>
            </a:pPr>
            <a:r>
              <a:rPr lang="pl-PL" dirty="0">
                <a:latin typeface="Times New Roman" panose="02020603050405020304" pitchFamily="18" charset="0"/>
                <a:cs typeface="Times New Roman" panose="02020603050405020304" pitchFamily="18" charset="0"/>
              </a:rPr>
              <a:t>struktura przestrzenna</a:t>
            </a:r>
          </a:p>
          <a:p>
            <a:pPr marL="285750" indent="-285750">
              <a:buFontTx/>
              <a:buChar char="-"/>
              <a:defRPr/>
            </a:pPr>
            <a:r>
              <a:rPr lang="pl-PL" dirty="0">
                <a:latin typeface="Times New Roman" panose="02020603050405020304" pitchFamily="18" charset="0"/>
                <a:cs typeface="Times New Roman" panose="02020603050405020304" pitchFamily="18" charset="0"/>
              </a:rPr>
              <a:t>grupy funkcyjne</a:t>
            </a:r>
          </a:p>
          <a:p>
            <a:pPr marL="285750" indent="-285750">
              <a:buFontTx/>
              <a:buChar char="-"/>
              <a:defRPr/>
            </a:pPr>
            <a:r>
              <a:rPr lang="pl-PL" dirty="0">
                <a:latin typeface="Times New Roman" panose="02020603050405020304" pitchFamily="18" charset="0"/>
                <a:cs typeface="Times New Roman" panose="02020603050405020304" pitchFamily="18" charset="0"/>
              </a:rPr>
              <a:t>podstawniki  </a:t>
            </a:r>
          </a:p>
          <a:p>
            <a:pPr marL="285750" indent="-285750">
              <a:buFontTx/>
              <a:buChar char="-"/>
              <a:defRPr/>
            </a:pPr>
            <a:r>
              <a:rPr lang="pl-PL" dirty="0">
                <a:latin typeface="Times New Roman" panose="02020603050405020304" pitchFamily="18" charset="0"/>
                <a:cs typeface="Times New Roman" panose="02020603050405020304" pitchFamily="18" charset="0"/>
              </a:rPr>
              <a:t>wiązania nienasycone </a:t>
            </a:r>
          </a:p>
        </p:txBody>
      </p:sp>
      <p:sp>
        <p:nvSpPr>
          <p:cNvPr id="7" name="pole tekstowe 6"/>
          <p:cNvSpPr txBox="1"/>
          <p:nvPr/>
        </p:nvSpPr>
        <p:spPr>
          <a:xfrm>
            <a:off x="6671733" y="2435448"/>
            <a:ext cx="3048655" cy="2308324"/>
          </a:xfrm>
          <a:prstGeom prst="rect">
            <a:avLst/>
          </a:prstGeom>
          <a:noFill/>
        </p:spPr>
        <p:txBody>
          <a:bodyPr wrap="none">
            <a:spAutoFit/>
          </a:bodyPr>
          <a:lstStyle/>
          <a:p>
            <a:pPr algn="ctr">
              <a:defRPr/>
            </a:pPr>
            <a:r>
              <a:rPr lang="pl-PL" b="1" dirty="0">
                <a:latin typeface="Times New Roman" panose="02020603050405020304" pitchFamily="18" charset="0"/>
                <a:cs typeface="Times New Roman" panose="02020603050405020304" pitchFamily="18" charset="0"/>
              </a:rPr>
              <a:t>OD CZŁOWIEKA</a:t>
            </a:r>
          </a:p>
          <a:p>
            <a:pPr algn="ctr">
              <a:defRPr/>
            </a:pPr>
            <a:r>
              <a:rPr lang="pl-PL" b="1" dirty="0">
                <a:latin typeface="Times New Roman" panose="02020603050405020304" pitchFamily="18" charset="0"/>
                <a:cs typeface="Times New Roman" panose="02020603050405020304" pitchFamily="18" charset="0"/>
              </a:rPr>
              <a:t>(anatomia i fizjologia</a:t>
            </a:r>
          </a:p>
          <a:p>
            <a:pPr algn="ctr">
              <a:defRPr/>
            </a:pPr>
            <a:r>
              <a:rPr lang="pl-PL" b="1" dirty="0">
                <a:latin typeface="Times New Roman" panose="02020603050405020304" pitchFamily="18" charset="0"/>
                <a:cs typeface="Times New Roman" panose="02020603050405020304" pitchFamily="18" charset="0"/>
              </a:rPr>
              <a:t>cechy osobnicze)</a:t>
            </a:r>
          </a:p>
          <a:p>
            <a:pPr marL="285750" indent="-285750">
              <a:buFontTx/>
              <a:buChar char="-"/>
              <a:defRPr/>
            </a:pPr>
            <a:r>
              <a:rPr lang="pl-PL" dirty="0">
                <a:latin typeface="Times New Roman" panose="02020603050405020304" pitchFamily="18" charset="0"/>
                <a:cs typeface="Times New Roman" panose="02020603050405020304" pitchFamily="18" charset="0"/>
              </a:rPr>
              <a:t>receptory, neuroprzekaźniki</a:t>
            </a:r>
          </a:p>
          <a:p>
            <a:pPr marL="285750" indent="-285750">
              <a:buFontTx/>
              <a:buChar char="-"/>
              <a:defRPr/>
            </a:pPr>
            <a:r>
              <a:rPr lang="pl-PL" dirty="0">
                <a:latin typeface="Times New Roman" panose="02020603050405020304" pitchFamily="18" charset="0"/>
                <a:cs typeface="Times New Roman" panose="02020603050405020304" pitchFamily="18" charset="0"/>
              </a:rPr>
              <a:t>kondycja psychiczna</a:t>
            </a:r>
          </a:p>
          <a:p>
            <a:pPr marL="285750" indent="-285750">
              <a:buFontTx/>
              <a:buChar char="-"/>
              <a:defRPr/>
            </a:pPr>
            <a:r>
              <a:rPr lang="pl-PL" dirty="0">
                <a:latin typeface="Times New Roman" panose="02020603050405020304" pitchFamily="18" charset="0"/>
                <a:cs typeface="Times New Roman" panose="02020603050405020304" pitchFamily="18" charset="0"/>
              </a:rPr>
              <a:t>płeć</a:t>
            </a:r>
          </a:p>
          <a:p>
            <a:pPr marL="285750" indent="-285750">
              <a:buFontTx/>
              <a:buChar char="-"/>
              <a:defRPr/>
            </a:pPr>
            <a:r>
              <a:rPr lang="pl-PL" dirty="0">
                <a:latin typeface="Times New Roman" panose="02020603050405020304" pitchFamily="18" charset="0"/>
                <a:cs typeface="Times New Roman" panose="02020603050405020304" pitchFamily="18" charset="0"/>
              </a:rPr>
              <a:t>wiek</a:t>
            </a:r>
          </a:p>
          <a:p>
            <a:pPr marL="285750" indent="-285750">
              <a:buFontTx/>
              <a:buChar char="-"/>
              <a:defRPr/>
            </a:pPr>
            <a:r>
              <a:rPr lang="pl-PL" dirty="0">
                <a:latin typeface="Times New Roman" panose="02020603050405020304" pitchFamily="18" charset="0"/>
                <a:cs typeface="Times New Roman" panose="02020603050405020304" pitchFamily="18" charset="0"/>
              </a:rPr>
              <a:t>stan zdrowia</a:t>
            </a:r>
          </a:p>
        </p:txBody>
      </p:sp>
      <p:sp>
        <p:nvSpPr>
          <p:cNvPr id="6" name="Symbol zastępczy numeru slajdu 5"/>
          <p:cNvSpPr>
            <a:spLocks noGrp="1"/>
          </p:cNvSpPr>
          <p:nvPr>
            <p:ph type="sldNum" sz="quarter" idx="12"/>
          </p:nvPr>
        </p:nvSpPr>
        <p:spPr/>
        <p:txBody>
          <a:bodyPr/>
          <a:lstStyle/>
          <a:p>
            <a:pPr>
              <a:defRPr/>
            </a:pPr>
            <a:fld id="{9A552B9C-D03A-4029-BBD6-994D20960A47}" type="slidenum">
              <a:rPr lang="pl-PL" smtClean="0"/>
              <a:pPr>
                <a:defRPr/>
              </a:pPr>
              <a:t>8</a:t>
            </a:fld>
            <a:endParaRPr lang="pl-PL"/>
          </a:p>
        </p:txBody>
      </p:sp>
    </p:spTree>
    <p:extLst>
      <p:ext uri="{BB962C8B-B14F-4D97-AF65-F5344CB8AC3E}">
        <p14:creationId xmlns:p14="http://schemas.microsoft.com/office/powerpoint/2010/main" val="366645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02167" y="1124744"/>
            <a:ext cx="11338984" cy="5256583"/>
          </a:xfrm>
        </p:spPr>
        <p:txBody>
          <a:bodyPr rtlCol="0">
            <a:noAutofit/>
          </a:bodyPr>
          <a:lstStyle/>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r>
              <a:rPr lang="pl-PL" sz="1800" b="1" dirty="0">
                <a:latin typeface="Times New Roman" panose="02020603050405020304" pitchFamily="18" charset="0"/>
                <a:cs typeface="Times New Roman" panose="02020603050405020304" pitchFamily="18" charset="0"/>
              </a:rPr>
              <a:t>SUBSTANCJA ZAPACHOWA – </a:t>
            </a:r>
            <a:r>
              <a:rPr lang="pl-PL" sz="1800" dirty="0">
                <a:latin typeface="Times New Roman" panose="02020603050405020304" pitchFamily="18" charset="0"/>
                <a:cs typeface="Times New Roman" panose="02020603050405020304" pitchFamily="18" charset="0"/>
              </a:rPr>
              <a:t>to zarówno pojedynczy związek chemiczny, jak i mieszanina różnych związków chemicznych wywołujące określone wrażenia zapachowe. </a:t>
            </a:r>
          </a:p>
          <a:p>
            <a:pPr marL="0" indent="0" algn="just" eaLnBrk="1" fontAlgn="auto" hangingPunct="1">
              <a:lnSpc>
                <a:spcPct val="120000"/>
              </a:lnSpc>
              <a:spcAft>
                <a:spcPts val="0"/>
              </a:spcAft>
              <a:buFont typeface="Wingdings 2" pitchFamily="18" charset="2"/>
              <a:buNone/>
              <a:tabLst>
                <a:tab pos="0" algn="l"/>
              </a:tabLst>
              <a:defRPr/>
            </a:pPr>
            <a:endParaRPr lang="pl-PL" sz="1800" b="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r>
              <a:rPr lang="pl-PL" sz="1800" b="1" dirty="0">
                <a:latin typeface="Times New Roman" panose="02020603050405020304" pitchFamily="18" charset="0"/>
                <a:cs typeface="Times New Roman" panose="02020603050405020304" pitchFamily="18" charset="0"/>
              </a:rPr>
              <a:t>Cechy substancji zapachowych:</a:t>
            </a:r>
          </a:p>
          <a:p>
            <a:pPr algn="just" eaLnBrk="1" fontAlgn="auto" hangingPunct="1">
              <a:lnSpc>
                <a:spcPct val="120000"/>
              </a:lnSpc>
              <a:spcAft>
                <a:spcPts val="0"/>
              </a:spcAft>
              <a:buFont typeface="Times New Roman" panose="02020603050405020304" pitchFamily="18" charset="0"/>
              <a:buChar char="→"/>
              <a:tabLst>
                <a:tab pos="0" algn="l"/>
              </a:tabLst>
              <a:defRPr/>
            </a:pPr>
            <a:r>
              <a:rPr lang="pl-PL" sz="1800" dirty="0">
                <a:latin typeface="Times New Roman" panose="02020603050405020304" pitchFamily="18" charset="0"/>
                <a:cs typeface="Times New Roman" panose="02020603050405020304" pitchFamily="18" charset="0"/>
              </a:rPr>
              <a:t>Lotność w temperaturze pokojowej (wysoka prężność par).</a:t>
            </a:r>
          </a:p>
          <a:p>
            <a:pPr algn="just" eaLnBrk="1" fontAlgn="auto" hangingPunct="1">
              <a:lnSpc>
                <a:spcPct val="120000"/>
              </a:lnSpc>
              <a:spcAft>
                <a:spcPts val="0"/>
              </a:spcAft>
              <a:buFont typeface="Times New Roman" panose="02020603050405020304" pitchFamily="18" charset="0"/>
              <a:buChar char="→"/>
              <a:tabLst>
                <a:tab pos="0" algn="l"/>
              </a:tabLst>
              <a:defRPr/>
            </a:pPr>
            <a:r>
              <a:rPr lang="pl-PL" sz="1800" dirty="0">
                <a:latin typeface="Times New Roman" panose="02020603050405020304" pitchFamily="18" charset="0"/>
                <a:cs typeface="Times New Roman" panose="02020603050405020304" pitchFamily="18" charset="0"/>
              </a:rPr>
              <a:t>Niewielka masa cząsteczkowa.</a:t>
            </a:r>
          </a:p>
          <a:p>
            <a:pPr algn="just" eaLnBrk="1" fontAlgn="auto" hangingPunct="1">
              <a:lnSpc>
                <a:spcPct val="120000"/>
              </a:lnSpc>
              <a:spcAft>
                <a:spcPts val="0"/>
              </a:spcAft>
              <a:buFont typeface="Times New Roman" panose="02020603050405020304" pitchFamily="18" charset="0"/>
              <a:buChar char="→"/>
              <a:tabLst>
                <a:tab pos="0" algn="l"/>
              </a:tabLst>
              <a:defRPr/>
            </a:pPr>
            <a:r>
              <a:rPr lang="pl-PL" sz="1800" dirty="0">
                <a:latin typeface="Times New Roman" panose="02020603050405020304" pitchFamily="18" charset="0"/>
                <a:cs typeface="Times New Roman" panose="02020603050405020304" pitchFamily="18" charset="0"/>
              </a:rPr>
              <a:t>Obecność charakterystycznej grupy </a:t>
            </a:r>
            <a:r>
              <a:rPr lang="pl-PL" sz="1800" dirty="0" err="1">
                <a:latin typeface="Times New Roman" panose="02020603050405020304" pitchFamily="18" charset="0"/>
                <a:cs typeface="Times New Roman" panose="02020603050405020304" pitchFamily="18" charset="0"/>
              </a:rPr>
              <a:t>osmoforowej</a:t>
            </a:r>
            <a:r>
              <a:rPr lang="pl-PL" sz="1800" dirty="0">
                <a:latin typeface="Times New Roman" panose="02020603050405020304" pitchFamily="18" charset="0"/>
                <a:cs typeface="Times New Roman" panose="02020603050405020304" pitchFamily="18" charset="0"/>
              </a:rPr>
              <a:t> (nie jest to warunek konieczny).</a:t>
            </a:r>
          </a:p>
          <a:p>
            <a:pPr algn="just" eaLnBrk="1" fontAlgn="auto" hangingPunct="1">
              <a:lnSpc>
                <a:spcPct val="120000"/>
              </a:lnSpc>
              <a:spcAft>
                <a:spcPts val="0"/>
              </a:spcAft>
              <a:buFont typeface="Times New Roman" panose="02020603050405020304" pitchFamily="18" charset="0"/>
              <a:buChar char="→"/>
              <a:tabLst>
                <a:tab pos="0" algn="l"/>
              </a:tabLst>
              <a:defRPr/>
            </a:pPr>
            <a:r>
              <a:rPr lang="pl-PL" sz="1800" dirty="0">
                <a:latin typeface="Times New Roman" panose="02020603050405020304" pitchFamily="18" charset="0"/>
                <a:cs typeface="Times New Roman" panose="02020603050405020304" pitchFamily="18" charset="0"/>
              </a:rPr>
              <a:t>Najczęściej charakter </a:t>
            </a:r>
            <a:r>
              <a:rPr lang="pl-PL" sz="1800" dirty="0" err="1">
                <a:latin typeface="Times New Roman" panose="02020603050405020304" pitchFamily="18" charset="0"/>
                <a:cs typeface="Times New Roman" panose="02020603050405020304" pitchFamily="18" charset="0"/>
              </a:rPr>
              <a:t>lipofilowy</a:t>
            </a:r>
            <a:r>
              <a:rPr lang="pl-PL" sz="1800" dirty="0">
                <a:latin typeface="Times New Roman" panose="02020603050405020304" pitchFamily="18" charset="0"/>
                <a:cs typeface="Times New Roman" panose="02020603050405020304" pitchFamily="18" charset="0"/>
              </a:rPr>
              <a:t>.</a:t>
            </a:r>
          </a:p>
          <a:p>
            <a:pPr marL="0" indent="0" algn="just" eaLnBrk="1" fontAlgn="auto" hangingPunct="1">
              <a:lnSpc>
                <a:spcPct val="120000"/>
              </a:lnSpc>
              <a:spcAft>
                <a:spcPts val="0"/>
              </a:spcAft>
              <a:buNone/>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i="1" dirty="0">
              <a:latin typeface="Times New Roman" panose="02020603050405020304" pitchFamily="18" charset="0"/>
              <a:cs typeface="Times New Roman" panose="02020603050405020304" pitchFamily="18" charset="0"/>
            </a:endParaRPr>
          </a:p>
          <a:p>
            <a:pPr marL="0" indent="0" algn="just" eaLnBrk="1" fontAlgn="auto" hangingPunct="1">
              <a:lnSpc>
                <a:spcPct val="120000"/>
              </a:lnSpc>
              <a:spcAft>
                <a:spcPts val="0"/>
              </a:spcAft>
              <a:buFont typeface="Wingdings 2" pitchFamily="18" charset="2"/>
              <a:buNone/>
              <a:tabLst>
                <a:tab pos="0" algn="l"/>
              </a:tabLst>
              <a:defRPr/>
            </a:pPr>
            <a:endParaRPr lang="pl-PL" sz="1800" dirty="0">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tabLst>
                <a:tab pos="0" algn="l"/>
              </a:tabLst>
              <a:defRPr/>
            </a:pPr>
            <a:endParaRPr lang="pl-PL" sz="1800" dirty="0">
              <a:latin typeface="Times New Roman" panose="02020603050405020304" pitchFamily="18" charset="0"/>
              <a:cs typeface="Times New Roman" panose="02020603050405020304" pitchFamily="18" charset="0"/>
            </a:endParaRPr>
          </a:p>
        </p:txBody>
      </p:sp>
      <p:sp>
        <p:nvSpPr>
          <p:cNvPr id="6" name="Symbol zastępczy numeru slajdu 5"/>
          <p:cNvSpPr>
            <a:spLocks noGrp="1"/>
          </p:cNvSpPr>
          <p:nvPr>
            <p:ph type="sldNum" sz="quarter" idx="12"/>
          </p:nvPr>
        </p:nvSpPr>
        <p:spPr/>
        <p:txBody>
          <a:bodyPr/>
          <a:lstStyle/>
          <a:p>
            <a:pPr>
              <a:defRPr/>
            </a:pPr>
            <a:fld id="{CAAB8EBC-D864-4D10-9FEF-6EE64CF32914}" type="slidenum">
              <a:rPr lang="pl-PL" smtClean="0"/>
              <a:pPr>
                <a:defRPr/>
              </a:pPr>
              <a:t>9</a:t>
            </a:fld>
            <a:endParaRPr lang="pl-PL"/>
          </a:p>
        </p:txBody>
      </p:sp>
    </p:spTree>
    <p:extLst>
      <p:ext uri="{BB962C8B-B14F-4D97-AF65-F5344CB8AC3E}">
        <p14:creationId xmlns:p14="http://schemas.microsoft.com/office/powerpoint/2010/main" val="119264034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3935</TotalTime>
  <Words>2272</Words>
  <Application>Microsoft Office PowerPoint</Application>
  <PresentationFormat>Panoramiczny</PresentationFormat>
  <Paragraphs>353</Paragraphs>
  <Slides>23</Slides>
  <Notes>14</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23</vt:i4>
      </vt:variant>
    </vt:vector>
  </HeadingPairs>
  <TitlesOfParts>
    <vt:vector size="32" baseType="lpstr">
      <vt:lpstr>Anton</vt:lpstr>
      <vt:lpstr>Arial</vt:lpstr>
      <vt:lpstr>Calibri</vt:lpstr>
      <vt:lpstr>Calibri Light</vt:lpstr>
      <vt:lpstr>Symbol</vt:lpstr>
      <vt:lpstr>Times New Roman</vt:lpstr>
      <vt:lpstr>Wingdings</vt:lpstr>
      <vt:lpstr>Wingdings 2</vt:lpstr>
      <vt:lpstr>Motyw pakietu Office</vt:lpstr>
      <vt:lpstr>CHEMIA W ŚWIECIE ZAPACHÓW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 Piaseczny</dc:creator>
  <cp:lastModifiedBy>Sebastian Janulewicz</cp:lastModifiedBy>
  <cp:revision>86</cp:revision>
  <dcterms:created xsi:type="dcterms:W3CDTF">2022-01-20T10:11:07Z</dcterms:created>
  <dcterms:modified xsi:type="dcterms:W3CDTF">2022-04-12T10:57:51Z</dcterms:modified>
</cp:coreProperties>
</file>